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eg"/>
  <Default Extension="rels" ContentType="application/vnd.openxmlformats-package.relationships+xml"/>
  <Default Extension="TIF" ContentType="image/tiff"/>
  <Default Extension="gif" ContentType="image/gif"/>
  <Default Extension="bin" ContentType="application/vnd.openxmlformats-officedocument.presentationml.printerSettings"/>
  <Default Extension="mo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82"/>
  </p:notesMasterIdLst>
  <p:handoutMasterIdLst>
    <p:handoutMasterId r:id="rId83"/>
  </p:handoutMasterIdLst>
  <p:sldIdLst>
    <p:sldId id="256" r:id="rId3"/>
    <p:sldId id="419" r:id="rId4"/>
    <p:sldId id="425" r:id="rId5"/>
    <p:sldId id="293" r:id="rId6"/>
    <p:sldId id="404" r:id="rId7"/>
    <p:sldId id="313" r:id="rId8"/>
    <p:sldId id="314" r:id="rId9"/>
    <p:sldId id="315" r:id="rId10"/>
    <p:sldId id="401" r:id="rId11"/>
    <p:sldId id="317" r:id="rId12"/>
    <p:sldId id="318" r:id="rId13"/>
    <p:sldId id="294" r:id="rId14"/>
    <p:sldId id="289" r:id="rId15"/>
    <p:sldId id="319" r:id="rId16"/>
    <p:sldId id="290" r:id="rId17"/>
    <p:sldId id="426" r:id="rId18"/>
    <p:sldId id="427" r:id="rId19"/>
    <p:sldId id="351" r:id="rId20"/>
    <p:sldId id="384" r:id="rId21"/>
    <p:sldId id="320" r:id="rId22"/>
    <p:sldId id="261" r:id="rId23"/>
    <p:sldId id="284" r:id="rId24"/>
    <p:sldId id="285" r:id="rId25"/>
    <p:sldId id="292" r:id="rId26"/>
    <p:sldId id="295" r:id="rId27"/>
    <p:sldId id="397" r:id="rId28"/>
    <p:sldId id="298" r:id="rId29"/>
    <p:sldId id="299" r:id="rId30"/>
    <p:sldId id="403" r:id="rId31"/>
    <p:sldId id="304" r:id="rId32"/>
    <p:sldId id="321" r:id="rId33"/>
    <p:sldId id="300" r:id="rId34"/>
    <p:sldId id="301" r:id="rId35"/>
    <p:sldId id="303" r:id="rId36"/>
    <p:sldId id="305" r:id="rId37"/>
    <p:sldId id="306" r:id="rId38"/>
    <p:sldId id="353" r:id="rId39"/>
    <p:sldId id="398" r:id="rId40"/>
    <p:sldId id="399" r:id="rId41"/>
    <p:sldId id="322" r:id="rId42"/>
    <p:sldId id="396" r:id="rId43"/>
    <p:sldId id="323" r:id="rId44"/>
    <p:sldId id="338" r:id="rId45"/>
    <p:sldId id="414" r:id="rId46"/>
    <p:sldId id="428" r:id="rId47"/>
    <p:sldId id="420" r:id="rId48"/>
    <p:sldId id="421" r:id="rId49"/>
    <p:sldId id="422" r:id="rId50"/>
    <p:sldId id="423" r:id="rId51"/>
    <p:sldId id="412" r:id="rId52"/>
    <p:sldId id="417" r:id="rId53"/>
    <p:sldId id="413" r:id="rId54"/>
    <p:sldId id="356" r:id="rId55"/>
    <p:sldId id="411" r:id="rId56"/>
    <p:sldId id="357" r:id="rId57"/>
    <p:sldId id="358" r:id="rId58"/>
    <p:sldId id="359" r:id="rId59"/>
    <p:sldId id="360" r:id="rId60"/>
    <p:sldId id="363" r:id="rId61"/>
    <p:sldId id="365" r:id="rId62"/>
    <p:sldId id="366" r:id="rId63"/>
    <p:sldId id="367" r:id="rId64"/>
    <p:sldId id="368" r:id="rId65"/>
    <p:sldId id="378" r:id="rId66"/>
    <p:sldId id="380" r:id="rId67"/>
    <p:sldId id="381" r:id="rId68"/>
    <p:sldId id="383" r:id="rId69"/>
    <p:sldId id="386" r:id="rId70"/>
    <p:sldId id="387" r:id="rId71"/>
    <p:sldId id="390" r:id="rId72"/>
    <p:sldId id="392" r:id="rId73"/>
    <p:sldId id="389" r:id="rId74"/>
    <p:sldId id="393" r:id="rId75"/>
    <p:sldId id="395" r:id="rId76"/>
    <p:sldId id="388" r:id="rId77"/>
    <p:sldId id="394" r:id="rId78"/>
    <p:sldId id="429" r:id="rId79"/>
    <p:sldId id="430" r:id="rId80"/>
    <p:sldId id="431"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scaleToFitPaper="1"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p:scale>
          <a:sx n="70" d="100"/>
          <a:sy n="70" d="100"/>
        </p:scale>
        <p:origin x="-2048" y="-408"/>
      </p:cViewPr>
      <p:guideLst>
        <p:guide orient="horz" pos="2961"/>
        <p:guide pos="4102"/>
      </p:guideLst>
    </p:cSldViewPr>
  </p:slideViewPr>
  <p:notesTextViewPr>
    <p:cViewPr>
      <p:scale>
        <a:sx n="100" d="100"/>
        <a:sy n="100" d="100"/>
      </p:scale>
      <p:origin x="0" y="0"/>
    </p:cViewPr>
  </p:notesTextViewPr>
  <p:sorterViewPr>
    <p:cViewPr>
      <p:scale>
        <a:sx n="95" d="100"/>
        <a:sy n="95" d="100"/>
      </p:scale>
      <p:origin x="0" y="13112"/>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notesMaster" Target="notesMasters/notesMaster1.xml"/><Relationship Id="rId83" Type="http://schemas.openxmlformats.org/officeDocument/2006/relationships/handoutMaster" Target="handoutMasters/handout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AA5B9FD-3C2C-CE41-9CB4-7819D103AA43}" type="datetimeFigureOut">
              <a:rPr lang="en-US" smtClean="0"/>
              <a:t>2/5/16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C8E8B4B-DE9E-9E4C-A4A1-2E4C98265900}" type="slidenum">
              <a:rPr lang="en-US" smtClean="0"/>
              <a:t>‹#›</a:t>
            </a:fld>
            <a:endParaRPr lang="en-US" dirty="0"/>
          </a:p>
        </p:txBody>
      </p:sp>
    </p:spTree>
    <p:extLst>
      <p:ext uri="{BB962C8B-B14F-4D97-AF65-F5344CB8AC3E}">
        <p14:creationId xmlns:p14="http://schemas.microsoft.com/office/powerpoint/2010/main" val="1242454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AB83F8-16AF-AB4D-864F-3FD6E6774820}" type="datetimeFigureOut">
              <a:rPr lang="en-US" smtClean="0"/>
              <a:t>2/5/16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B96A44-9C7F-1942-9D00-F894DD028939}" type="slidenum">
              <a:rPr lang="en-US" smtClean="0"/>
              <a:t>‹#›</a:t>
            </a:fld>
            <a:endParaRPr lang="en-US"/>
          </a:p>
        </p:txBody>
      </p:sp>
    </p:spTree>
    <p:extLst>
      <p:ext uri="{BB962C8B-B14F-4D97-AF65-F5344CB8AC3E}">
        <p14:creationId xmlns:p14="http://schemas.microsoft.com/office/powerpoint/2010/main" val="31462586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no “right” answer</a:t>
            </a:r>
          </a:p>
          <a:p>
            <a:r>
              <a:rPr lang="en-US" dirty="0" smtClean="0"/>
              <a:t>You</a:t>
            </a:r>
            <a:r>
              <a:rPr lang="en-US" baseline="0" dirty="0" smtClean="0"/>
              <a:t> probably won’t get the best image ever.</a:t>
            </a:r>
          </a:p>
          <a:p>
            <a:r>
              <a:rPr lang="en-US" baseline="0" dirty="0" smtClean="0"/>
              <a:t>Brighter is easier!</a:t>
            </a:r>
            <a:endParaRPr lang="en-US" dirty="0"/>
          </a:p>
        </p:txBody>
      </p:sp>
      <p:sp>
        <p:nvSpPr>
          <p:cNvPr id="4" name="Slide Number Placeholder 3"/>
          <p:cNvSpPr>
            <a:spLocks noGrp="1"/>
          </p:cNvSpPr>
          <p:nvPr>
            <p:ph type="sldNum" sz="quarter" idx="10"/>
          </p:nvPr>
        </p:nvSpPr>
        <p:spPr/>
        <p:txBody>
          <a:bodyPr/>
          <a:lstStyle/>
          <a:p>
            <a:fld id="{EAB96A44-9C7F-1942-9D00-F894DD028939}" type="slidenum">
              <a:rPr lang="en-US" smtClean="0"/>
              <a:t>4</a:t>
            </a:fld>
            <a:endParaRPr lang="en-US" dirty="0"/>
          </a:p>
        </p:txBody>
      </p:sp>
    </p:spTree>
    <p:extLst>
      <p:ext uri="{BB962C8B-B14F-4D97-AF65-F5344CB8AC3E}">
        <p14:creationId xmlns:p14="http://schemas.microsoft.com/office/powerpoint/2010/main" val="3394276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Nikon D70</a:t>
            </a:r>
            <a:r>
              <a:rPr lang="en-US" baseline="0" dirty="0" smtClean="0"/>
              <a:t> camera – about 20 10sec frames aligned and merged. Contrast adjusted in Photoshop</a:t>
            </a:r>
            <a:endParaRPr lang="en-US" dirty="0"/>
          </a:p>
        </p:txBody>
      </p:sp>
      <p:sp>
        <p:nvSpPr>
          <p:cNvPr id="4" name="Slide Number Placeholder 3"/>
          <p:cNvSpPr>
            <a:spLocks noGrp="1"/>
          </p:cNvSpPr>
          <p:nvPr>
            <p:ph type="sldNum" sz="quarter" idx="10"/>
          </p:nvPr>
        </p:nvSpPr>
        <p:spPr/>
        <p:txBody>
          <a:bodyPr/>
          <a:lstStyle/>
          <a:p>
            <a:fld id="{EAB96A44-9C7F-1942-9D00-F894DD028939}" type="slidenum">
              <a:rPr lang="en-US" smtClean="0"/>
              <a:t>16</a:t>
            </a:fld>
            <a:endParaRPr lang="en-US"/>
          </a:p>
        </p:txBody>
      </p:sp>
    </p:spTree>
    <p:extLst>
      <p:ext uri="{BB962C8B-B14F-4D97-AF65-F5344CB8AC3E}">
        <p14:creationId xmlns:p14="http://schemas.microsoft.com/office/powerpoint/2010/main" val="1168105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google</a:t>
            </a:r>
            <a:r>
              <a:rPr lang="en-US" dirty="0" smtClean="0"/>
              <a:t> the title plus “</a:t>
            </a:r>
            <a:r>
              <a:rPr lang="en-US" dirty="0" err="1" smtClean="0"/>
              <a:t>youtube</a:t>
            </a:r>
            <a:r>
              <a:rPr lang="en-US" dirty="0" smtClean="0"/>
              <a:t>”</a:t>
            </a:r>
            <a:endParaRPr lang="en-US" dirty="0"/>
          </a:p>
        </p:txBody>
      </p:sp>
      <p:sp>
        <p:nvSpPr>
          <p:cNvPr id="4" name="Slide Number Placeholder 3"/>
          <p:cNvSpPr>
            <a:spLocks noGrp="1"/>
          </p:cNvSpPr>
          <p:nvPr>
            <p:ph type="sldNum" sz="quarter" idx="10"/>
          </p:nvPr>
        </p:nvSpPr>
        <p:spPr/>
        <p:txBody>
          <a:bodyPr/>
          <a:lstStyle/>
          <a:p>
            <a:fld id="{EAB96A44-9C7F-1942-9D00-F894DD028939}" type="slidenum">
              <a:rPr lang="en-US" smtClean="0"/>
              <a:t>18</a:t>
            </a:fld>
            <a:endParaRPr lang="en-US"/>
          </a:p>
        </p:txBody>
      </p:sp>
    </p:spTree>
    <p:extLst>
      <p:ext uri="{BB962C8B-B14F-4D97-AF65-F5344CB8AC3E}">
        <p14:creationId xmlns:p14="http://schemas.microsoft.com/office/powerpoint/2010/main" val="1329334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Registering and stacking is a common theme in this talk.</a:t>
            </a:r>
          </a:p>
          <a:p>
            <a:endParaRPr lang="en-US" dirty="0" smtClean="0"/>
          </a:p>
          <a:p>
            <a:r>
              <a:rPr lang="en-US" dirty="0" smtClean="0"/>
              <a:t>With this approach there are many thins you can do:  Photograph the constellations, your own photographic</a:t>
            </a:r>
            <a:r>
              <a:rPr lang="en-US" baseline="0" dirty="0" smtClean="0"/>
              <a:t> Messier Marathon,</a:t>
            </a:r>
          </a:p>
          <a:p>
            <a:r>
              <a:rPr lang="en-US" baseline="0" dirty="0" smtClean="0"/>
              <a:t>comets, etc. Whatever you can do visually but seeing many fainter sources!</a:t>
            </a:r>
            <a:endParaRPr lang="en-US" dirty="0"/>
          </a:p>
        </p:txBody>
      </p:sp>
      <p:sp>
        <p:nvSpPr>
          <p:cNvPr id="4" name="Slide Number Placeholder 3"/>
          <p:cNvSpPr>
            <a:spLocks noGrp="1"/>
          </p:cNvSpPr>
          <p:nvPr>
            <p:ph type="sldNum" sz="quarter" idx="10"/>
          </p:nvPr>
        </p:nvSpPr>
        <p:spPr/>
        <p:txBody>
          <a:bodyPr/>
          <a:lstStyle/>
          <a:p>
            <a:fld id="{EAB96A44-9C7F-1942-9D00-F894DD028939}" type="slidenum">
              <a:rPr lang="en-US" smtClean="0"/>
              <a:t>19</a:t>
            </a:fld>
            <a:endParaRPr lang="en-US"/>
          </a:p>
        </p:txBody>
      </p:sp>
    </p:spTree>
    <p:extLst>
      <p:ext uri="{BB962C8B-B14F-4D97-AF65-F5344CB8AC3E}">
        <p14:creationId xmlns:p14="http://schemas.microsoft.com/office/powerpoint/2010/main" val="2852409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there’s the Kosher option – go </a:t>
            </a:r>
            <a:r>
              <a:rPr lang="en-US" dirty="0" err="1" smtClean="0"/>
              <a:t>pigless</a:t>
            </a:r>
            <a:r>
              <a:rPr lang="en-US" dirty="0" smtClean="0"/>
              <a:t>. Orion has an astrophotography bundle for DSLR wide</a:t>
            </a:r>
          </a:p>
          <a:p>
            <a:r>
              <a:rPr lang="en-US" dirty="0" smtClean="0"/>
              <a:t>field imaging with an equatorial mount, tripod, electric drive and camera head for jus</a:t>
            </a:r>
            <a:r>
              <a:rPr lang="en-US" baseline="0" dirty="0" smtClean="0"/>
              <a:t> under $180.</a:t>
            </a:r>
            <a:endParaRPr lang="en-US" dirty="0"/>
          </a:p>
        </p:txBody>
      </p:sp>
      <p:sp>
        <p:nvSpPr>
          <p:cNvPr id="4" name="Slide Number Placeholder 3"/>
          <p:cNvSpPr>
            <a:spLocks noGrp="1"/>
          </p:cNvSpPr>
          <p:nvPr>
            <p:ph type="sldNum" sz="quarter" idx="10"/>
          </p:nvPr>
        </p:nvSpPr>
        <p:spPr/>
        <p:txBody>
          <a:bodyPr/>
          <a:lstStyle/>
          <a:p>
            <a:fld id="{EAB96A44-9C7F-1942-9D00-F894DD028939}" type="slidenum">
              <a:rPr lang="en-US" smtClean="0"/>
              <a:t>23</a:t>
            </a:fld>
            <a:endParaRPr lang="en-US"/>
          </a:p>
        </p:txBody>
      </p:sp>
    </p:spTree>
    <p:extLst>
      <p:ext uri="{BB962C8B-B14F-4D97-AF65-F5344CB8AC3E}">
        <p14:creationId xmlns:p14="http://schemas.microsoft.com/office/powerpoint/2010/main" val="484376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imaging modes are independent</a:t>
            </a:r>
            <a:r>
              <a:rPr lang="en-US" baseline="0" dirty="0" smtClean="0"/>
              <a:t> of the type of camera used, it could be a</a:t>
            </a:r>
          </a:p>
          <a:p>
            <a:r>
              <a:rPr lang="en-US" baseline="0" dirty="0" smtClean="0"/>
              <a:t>DSLR or some sort of electronic imaging system.</a:t>
            </a:r>
            <a:endParaRPr lang="en-US" dirty="0"/>
          </a:p>
        </p:txBody>
      </p:sp>
      <p:sp>
        <p:nvSpPr>
          <p:cNvPr id="4" name="Slide Number Placeholder 3"/>
          <p:cNvSpPr>
            <a:spLocks noGrp="1"/>
          </p:cNvSpPr>
          <p:nvPr>
            <p:ph type="sldNum" sz="quarter" idx="10"/>
          </p:nvPr>
        </p:nvSpPr>
        <p:spPr/>
        <p:txBody>
          <a:bodyPr/>
          <a:lstStyle/>
          <a:p>
            <a:fld id="{EAB96A44-9C7F-1942-9D00-F894DD028939}" type="slidenum">
              <a:rPr lang="en-US" smtClean="0"/>
              <a:t>26</a:t>
            </a:fld>
            <a:endParaRPr lang="en-US"/>
          </a:p>
        </p:txBody>
      </p:sp>
    </p:spTree>
    <p:extLst>
      <p:ext uri="{BB962C8B-B14F-4D97-AF65-F5344CB8AC3E}">
        <p14:creationId xmlns:p14="http://schemas.microsoft.com/office/powerpoint/2010/main" val="3582666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bit awkward!</a:t>
            </a:r>
            <a:endParaRPr lang="en-US" dirty="0"/>
          </a:p>
        </p:txBody>
      </p:sp>
      <p:sp>
        <p:nvSpPr>
          <p:cNvPr id="4" name="Slide Number Placeholder 3"/>
          <p:cNvSpPr>
            <a:spLocks noGrp="1"/>
          </p:cNvSpPr>
          <p:nvPr>
            <p:ph type="sldNum" sz="quarter" idx="10"/>
          </p:nvPr>
        </p:nvSpPr>
        <p:spPr/>
        <p:txBody>
          <a:bodyPr/>
          <a:lstStyle/>
          <a:p>
            <a:fld id="{EAB96A44-9C7F-1942-9D00-F894DD028939}" type="slidenum">
              <a:rPr lang="en-US" smtClean="0"/>
              <a:t>39</a:t>
            </a:fld>
            <a:endParaRPr lang="en-US"/>
          </a:p>
        </p:txBody>
      </p:sp>
    </p:spTree>
    <p:extLst>
      <p:ext uri="{BB962C8B-B14F-4D97-AF65-F5344CB8AC3E}">
        <p14:creationId xmlns:p14="http://schemas.microsoft.com/office/powerpoint/2010/main" val="3712485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Depending on your camera’s chip size stacking and </a:t>
            </a:r>
            <a:r>
              <a:rPr lang="en-US" dirty="0" err="1" smtClean="0"/>
              <a:t>mosaicing</a:t>
            </a:r>
            <a:r>
              <a:rPr lang="en-US" dirty="0" smtClean="0"/>
              <a:t> may be</a:t>
            </a:r>
          </a:p>
          <a:p>
            <a:r>
              <a:rPr lang="en-US" dirty="0" smtClean="0"/>
              <a:t>necessary</a:t>
            </a:r>
            <a:endParaRPr lang="en-US" dirty="0"/>
          </a:p>
        </p:txBody>
      </p:sp>
      <p:sp>
        <p:nvSpPr>
          <p:cNvPr id="4" name="Slide Number Placeholder 3"/>
          <p:cNvSpPr>
            <a:spLocks noGrp="1"/>
          </p:cNvSpPr>
          <p:nvPr>
            <p:ph type="sldNum" sz="quarter" idx="10"/>
          </p:nvPr>
        </p:nvSpPr>
        <p:spPr/>
        <p:txBody>
          <a:bodyPr/>
          <a:lstStyle/>
          <a:p>
            <a:fld id="{EAB96A44-9C7F-1942-9D00-F894DD028939}" type="slidenum">
              <a:rPr lang="en-US" smtClean="0"/>
              <a:t>43</a:t>
            </a:fld>
            <a:endParaRPr lang="en-US"/>
          </a:p>
        </p:txBody>
      </p:sp>
    </p:spTree>
    <p:extLst>
      <p:ext uri="{BB962C8B-B14F-4D97-AF65-F5344CB8AC3E}">
        <p14:creationId xmlns:p14="http://schemas.microsoft.com/office/powerpoint/2010/main" val="694657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like the image</a:t>
            </a:r>
            <a:r>
              <a:rPr lang="en-US" baseline="0" dirty="0" smtClean="0"/>
              <a:t> stacking we saw before, with the possibility of selecting just the best images for</a:t>
            </a:r>
          </a:p>
          <a:p>
            <a:r>
              <a:rPr lang="en-US" baseline="0" dirty="0" smtClean="0"/>
              <a:t>putting into the final stack.</a:t>
            </a:r>
            <a:endParaRPr lang="en-US" dirty="0"/>
          </a:p>
        </p:txBody>
      </p:sp>
      <p:sp>
        <p:nvSpPr>
          <p:cNvPr id="4" name="Slide Number Placeholder 3"/>
          <p:cNvSpPr>
            <a:spLocks noGrp="1"/>
          </p:cNvSpPr>
          <p:nvPr>
            <p:ph type="sldNum" sz="quarter" idx="10"/>
          </p:nvPr>
        </p:nvSpPr>
        <p:spPr/>
        <p:txBody>
          <a:bodyPr/>
          <a:lstStyle/>
          <a:p>
            <a:fld id="{EAB96A44-9C7F-1942-9D00-F894DD028939}" type="slidenum">
              <a:rPr lang="en-US" smtClean="0"/>
              <a:t>49</a:t>
            </a:fld>
            <a:endParaRPr lang="en-US"/>
          </a:p>
        </p:txBody>
      </p:sp>
    </p:spTree>
    <p:extLst>
      <p:ext uri="{BB962C8B-B14F-4D97-AF65-F5344CB8AC3E}">
        <p14:creationId xmlns:p14="http://schemas.microsoft.com/office/powerpoint/2010/main" val="392604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the camera</a:t>
            </a:r>
            <a:r>
              <a:rPr lang="en-US" baseline="0" dirty="0" smtClean="0"/>
              <a:t> itself, you will need a monitor capable of displaying a </a:t>
            </a:r>
            <a:r>
              <a:rPr lang="en-US" baseline="0" dirty="0" err="1" smtClean="0"/>
              <a:t>tv</a:t>
            </a:r>
            <a:r>
              <a:rPr lang="en-US" baseline="0" dirty="0" smtClean="0"/>
              <a:t> video signal, a video recording</a:t>
            </a:r>
          </a:p>
          <a:p>
            <a:r>
              <a:rPr lang="en-US" baseline="0" dirty="0" smtClean="0"/>
              <a:t>mechanism (DVR or VCR), and eventually some sort of video frame grabbing technology to get the</a:t>
            </a:r>
          </a:p>
          <a:p>
            <a:r>
              <a:rPr lang="en-US" baseline="0" dirty="0" smtClean="0"/>
              <a:t>data into the computer for processing. </a:t>
            </a:r>
            <a:endParaRPr lang="en-US" dirty="0"/>
          </a:p>
        </p:txBody>
      </p:sp>
      <p:sp>
        <p:nvSpPr>
          <p:cNvPr id="4" name="Slide Number Placeholder 3"/>
          <p:cNvSpPr>
            <a:spLocks noGrp="1"/>
          </p:cNvSpPr>
          <p:nvPr>
            <p:ph type="sldNum" sz="quarter" idx="10"/>
          </p:nvPr>
        </p:nvSpPr>
        <p:spPr/>
        <p:txBody>
          <a:bodyPr/>
          <a:lstStyle/>
          <a:p>
            <a:fld id="{EAB96A44-9C7F-1942-9D00-F894DD028939}" type="slidenum">
              <a:rPr lang="en-US" smtClean="0"/>
              <a:t>50</a:t>
            </a:fld>
            <a:endParaRPr lang="en-US"/>
          </a:p>
        </p:txBody>
      </p:sp>
    </p:spTree>
    <p:extLst>
      <p:ext uri="{BB962C8B-B14F-4D97-AF65-F5344CB8AC3E}">
        <p14:creationId xmlns:p14="http://schemas.microsoft.com/office/powerpoint/2010/main" val="2499696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more than 533,000 seconds</a:t>
            </a:r>
            <a:r>
              <a:rPr lang="en-US" baseline="0" dirty="0" smtClean="0"/>
              <a:t> of imaging.</a:t>
            </a:r>
            <a:endParaRPr lang="en-US" dirty="0"/>
          </a:p>
        </p:txBody>
      </p:sp>
      <p:sp>
        <p:nvSpPr>
          <p:cNvPr id="4" name="Slide Number Placeholder 3"/>
          <p:cNvSpPr>
            <a:spLocks noGrp="1"/>
          </p:cNvSpPr>
          <p:nvPr>
            <p:ph type="sldNum" sz="quarter" idx="10"/>
          </p:nvPr>
        </p:nvSpPr>
        <p:spPr/>
        <p:txBody>
          <a:bodyPr/>
          <a:lstStyle/>
          <a:p>
            <a:fld id="{EAB96A44-9C7F-1942-9D00-F894DD028939}" type="slidenum">
              <a:rPr lang="en-US" smtClean="0"/>
              <a:t>51</a:t>
            </a:fld>
            <a:endParaRPr lang="en-US"/>
          </a:p>
        </p:txBody>
      </p:sp>
    </p:spTree>
    <p:extLst>
      <p:ext uri="{BB962C8B-B14F-4D97-AF65-F5344CB8AC3E}">
        <p14:creationId xmlns:p14="http://schemas.microsoft.com/office/powerpoint/2010/main" val="620662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already tutorials</a:t>
            </a:r>
            <a:r>
              <a:rPr lang="en-US" baseline="0" dirty="0" smtClean="0"/>
              <a:t> on the TAAA website by Dean Ketelson (Beginning Astrophotography)  and Tim </a:t>
            </a:r>
          </a:p>
          <a:p>
            <a:r>
              <a:rPr lang="en-US" baseline="0" dirty="0" smtClean="0"/>
              <a:t>VanDevender (Webcam Astrophotography). </a:t>
            </a:r>
            <a:endParaRPr lang="en-US" dirty="0"/>
          </a:p>
        </p:txBody>
      </p:sp>
      <p:sp>
        <p:nvSpPr>
          <p:cNvPr id="4" name="Slide Number Placeholder 3"/>
          <p:cNvSpPr>
            <a:spLocks noGrp="1"/>
          </p:cNvSpPr>
          <p:nvPr>
            <p:ph type="sldNum" sz="quarter" idx="10"/>
          </p:nvPr>
        </p:nvSpPr>
        <p:spPr/>
        <p:txBody>
          <a:bodyPr/>
          <a:lstStyle/>
          <a:p>
            <a:fld id="{EAB96A44-9C7F-1942-9D00-F894DD028939}" type="slidenum">
              <a:rPr lang="en-US" smtClean="0"/>
              <a:t>5</a:t>
            </a:fld>
            <a:endParaRPr lang="en-US" dirty="0"/>
          </a:p>
        </p:txBody>
      </p:sp>
    </p:spTree>
    <p:extLst>
      <p:ext uri="{BB962C8B-B14F-4D97-AF65-F5344CB8AC3E}">
        <p14:creationId xmlns:p14="http://schemas.microsoft.com/office/powerpoint/2010/main" val="1494663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a single frame which has been integrated in the camera on chip to improve the S/N. This approximates</a:t>
            </a:r>
          </a:p>
          <a:p>
            <a:r>
              <a:rPr lang="en-US" baseline="0" dirty="0" smtClean="0"/>
              <a:t>what you see on the monitor screen at the telescope. Hence the instant gratification!</a:t>
            </a:r>
            <a:endParaRPr lang="en-US" dirty="0"/>
          </a:p>
        </p:txBody>
      </p:sp>
      <p:sp>
        <p:nvSpPr>
          <p:cNvPr id="4" name="Slide Number Placeholder 3"/>
          <p:cNvSpPr>
            <a:spLocks noGrp="1"/>
          </p:cNvSpPr>
          <p:nvPr>
            <p:ph type="sldNum" sz="quarter" idx="10"/>
          </p:nvPr>
        </p:nvSpPr>
        <p:spPr/>
        <p:txBody>
          <a:bodyPr/>
          <a:lstStyle/>
          <a:p>
            <a:fld id="{EAB96A44-9C7F-1942-9D00-F894DD028939}" type="slidenum">
              <a:rPr lang="en-US" smtClean="0"/>
              <a:t>53</a:t>
            </a:fld>
            <a:endParaRPr lang="en-US"/>
          </a:p>
        </p:txBody>
      </p:sp>
    </p:spTree>
    <p:extLst>
      <p:ext uri="{BB962C8B-B14F-4D97-AF65-F5344CB8AC3E}">
        <p14:creationId xmlns:p14="http://schemas.microsoft.com/office/powerpoint/2010/main" val="3943236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B96A44-9C7F-1942-9D00-F894DD028939}" type="slidenum">
              <a:rPr lang="en-US" smtClean="0"/>
              <a:t>54</a:t>
            </a:fld>
            <a:endParaRPr lang="en-US"/>
          </a:p>
        </p:txBody>
      </p:sp>
    </p:spTree>
    <p:extLst>
      <p:ext uri="{BB962C8B-B14F-4D97-AF65-F5344CB8AC3E}">
        <p14:creationId xmlns:p14="http://schemas.microsoft.com/office/powerpoint/2010/main" val="4216875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not unlike what Forrest Tanaka did with his long sequence of DSLR images – only many</a:t>
            </a:r>
          </a:p>
          <a:p>
            <a:r>
              <a:rPr lang="en-US" dirty="0" smtClean="0"/>
              <a:t>more images (frames) are</a:t>
            </a:r>
            <a:r>
              <a:rPr lang="en-US" baseline="0" dirty="0" smtClean="0"/>
              <a:t> involved. </a:t>
            </a:r>
            <a:endParaRPr lang="en-US" dirty="0"/>
          </a:p>
        </p:txBody>
      </p:sp>
      <p:sp>
        <p:nvSpPr>
          <p:cNvPr id="4" name="Slide Number Placeholder 3"/>
          <p:cNvSpPr>
            <a:spLocks noGrp="1"/>
          </p:cNvSpPr>
          <p:nvPr>
            <p:ph type="sldNum" sz="quarter" idx="10"/>
          </p:nvPr>
        </p:nvSpPr>
        <p:spPr/>
        <p:txBody>
          <a:bodyPr/>
          <a:lstStyle/>
          <a:p>
            <a:fld id="{EAB96A44-9C7F-1942-9D00-F894DD028939}" type="slidenum">
              <a:rPr lang="en-US" smtClean="0"/>
              <a:t>64</a:t>
            </a:fld>
            <a:endParaRPr lang="en-US"/>
          </a:p>
        </p:txBody>
      </p:sp>
    </p:spTree>
    <p:extLst>
      <p:ext uri="{BB962C8B-B14F-4D97-AF65-F5344CB8AC3E}">
        <p14:creationId xmlns:p14="http://schemas.microsoft.com/office/powerpoint/2010/main" val="3853313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Total f about 66 sec of integration</a:t>
            </a:r>
            <a:endParaRPr lang="en-US" dirty="0"/>
          </a:p>
        </p:txBody>
      </p:sp>
      <p:sp>
        <p:nvSpPr>
          <p:cNvPr id="4" name="Slide Number Placeholder 3"/>
          <p:cNvSpPr>
            <a:spLocks noGrp="1"/>
          </p:cNvSpPr>
          <p:nvPr>
            <p:ph type="sldNum" sz="quarter" idx="10"/>
          </p:nvPr>
        </p:nvSpPr>
        <p:spPr/>
        <p:txBody>
          <a:bodyPr/>
          <a:lstStyle/>
          <a:p>
            <a:fld id="{EAB96A44-9C7F-1942-9D00-F894DD028939}" type="slidenum">
              <a:rPr lang="en-US" smtClean="0"/>
              <a:t>65</a:t>
            </a:fld>
            <a:endParaRPr lang="en-US"/>
          </a:p>
        </p:txBody>
      </p:sp>
    </p:spTree>
    <p:extLst>
      <p:ext uri="{BB962C8B-B14F-4D97-AF65-F5344CB8AC3E}">
        <p14:creationId xmlns:p14="http://schemas.microsoft.com/office/powerpoint/2010/main" val="1541369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starred items</a:t>
            </a:r>
            <a:endParaRPr lang="en-US" dirty="0"/>
          </a:p>
        </p:txBody>
      </p:sp>
      <p:sp>
        <p:nvSpPr>
          <p:cNvPr id="4" name="Slide Number Placeholder 3"/>
          <p:cNvSpPr>
            <a:spLocks noGrp="1"/>
          </p:cNvSpPr>
          <p:nvPr>
            <p:ph type="sldNum" sz="quarter" idx="10"/>
          </p:nvPr>
        </p:nvSpPr>
        <p:spPr/>
        <p:txBody>
          <a:bodyPr/>
          <a:lstStyle/>
          <a:p>
            <a:fld id="{EAB96A44-9C7F-1942-9D00-F894DD028939}" type="slidenum">
              <a:rPr lang="en-US" smtClean="0"/>
              <a:t>8</a:t>
            </a:fld>
            <a:endParaRPr lang="en-US"/>
          </a:p>
        </p:txBody>
      </p:sp>
    </p:spTree>
    <p:extLst>
      <p:ext uri="{BB962C8B-B14F-4D97-AF65-F5344CB8AC3E}">
        <p14:creationId xmlns:p14="http://schemas.microsoft.com/office/powerpoint/2010/main" val="1847500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B96A44-9C7F-1942-9D00-F894DD028939}" type="slidenum">
              <a:rPr lang="en-US" smtClean="0"/>
              <a:t>10</a:t>
            </a:fld>
            <a:endParaRPr lang="en-US"/>
          </a:p>
        </p:txBody>
      </p:sp>
    </p:spTree>
    <p:extLst>
      <p:ext uri="{BB962C8B-B14F-4D97-AF65-F5344CB8AC3E}">
        <p14:creationId xmlns:p14="http://schemas.microsoft.com/office/powerpoint/2010/main" val="3563850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dirty="0" err="1" smtClean="0"/>
              <a:t>dslr</a:t>
            </a:r>
            <a:r>
              <a:rPr lang="en-US" dirty="0" smtClean="0"/>
              <a:t> can be used for standalone imaging and attached to a telescope.</a:t>
            </a:r>
          </a:p>
          <a:p>
            <a:r>
              <a:rPr lang="en-US" dirty="0" smtClean="0"/>
              <a:t>May want to have</a:t>
            </a:r>
            <a:r>
              <a:rPr lang="en-US" baseline="0" dirty="0" smtClean="0"/>
              <a:t> the UV/IR filter removed. May be a better investment</a:t>
            </a:r>
          </a:p>
          <a:p>
            <a:r>
              <a:rPr lang="en-US" baseline="0" dirty="0" smtClean="0"/>
              <a:t>than an astronomical CCD camera. You can do things with other cameras but not as easily</a:t>
            </a:r>
            <a:endParaRPr lang="en-US" dirty="0"/>
          </a:p>
        </p:txBody>
      </p:sp>
      <p:sp>
        <p:nvSpPr>
          <p:cNvPr id="4" name="Slide Number Placeholder 3"/>
          <p:cNvSpPr>
            <a:spLocks noGrp="1"/>
          </p:cNvSpPr>
          <p:nvPr>
            <p:ph type="sldNum" sz="quarter" idx="10"/>
          </p:nvPr>
        </p:nvSpPr>
        <p:spPr/>
        <p:txBody>
          <a:bodyPr/>
          <a:lstStyle/>
          <a:p>
            <a:fld id="{EAB96A44-9C7F-1942-9D00-F894DD028939}" type="slidenum">
              <a:rPr lang="en-US" smtClean="0"/>
              <a:t>11</a:t>
            </a:fld>
            <a:endParaRPr lang="en-US"/>
          </a:p>
        </p:txBody>
      </p:sp>
    </p:spTree>
    <p:extLst>
      <p:ext uri="{BB962C8B-B14F-4D97-AF65-F5344CB8AC3E}">
        <p14:creationId xmlns:p14="http://schemas.microsoft.com/office/powerpoint/2010/main" val="362239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guessing your immediate</a:t>
            </a:r>
            <a:r>
              <a:rPr lang="en-US" baseline="0" dirty="0" smtClean="0"/>
              <a:t> thought here is, sure star trail photos. So… Actually one can do much</a:t>
            </a:r>
          </a:p>
          <a:p>
            <a:r>
              <a:rPr lang="en-US" baseline="0" dirty="0" smtClean="0"/>
              <a:t>better than that.</a:t>
            </a:r>
            <a:endParaRPr lang="en-US" dirty="0"/>
          </a:p>
        </p:txBody>
      </p:sp>
      <p:sp>
        <p:nvSpPr>
          <p:cNvPr id="4" name="Slide Number Placeholder 3"/>
          <p:cNvSpPr>
            <a:spLocks noGrp="1"/>
          </p:cNvSpPr>
          <p:nvPr>
            <p:ph type="sldNum" sz="quarter" idx="10"/>
          </p:nvPr>
        </p:nvSpPr>
        <p:spPr/>
        <p:txBody>
          <a:bodyPr/>
          <a:lstStyle/>
          <a:p>
            <a:fld id="{EAB96A44-9C7F-1942-9D00-F894DD028939}" type="slidenum">
              <a:rPr lang="en-US" smtClean="0"/>
              <a:t>12</a:t>
            </a:fld>
            <a:endParaRPr lang="en-US"/>
          </a:p>
        </p:txBody>
      </p:sp>
    </p:spTree>
    <p:extLst>
      <p:ext uri="{BB962C8B-B14F-4D97-AF65-F5344CB8AC3E}">
        <p14:creationId xmlns:p14="http://schemas.microsoft.com/office/powerpoint/2010/main" val="1558942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Galilean satellites. Planned school exercise to “discover” </a:t>
            </a:r>
            <a:r>
              <a:rPr lang="en-US" dirty="0" err="1" smtClean="0"/>
              <a:t>Kepler’s</a:t>
            </a:r>
            <a:r>
              <a:rPr lang="en-US" dirty="0" smtClean="0"/>
              <a:t> 3</a:t>
            </a:r>
            <a:r>
              <a:rPr lang="en-US" baseline="30000" dirty="0" smtClean="0"/>
              <a:t>rd</a:t>
            </a:r>
            <a:r>
              <a:rPr lang="en-US" dirty="0" smtClean="0"/>
              <a:t> law.</a:t>
            </a:r>
            <a:endParaRPr lang="en-US" dirty="0"/>
          </a:p>
        </p:txBody>
      </p:sp>
      <p:sp>
        <p:nvSpPr>
          <p:cNvPr id="4" name="Slide Number Placeholder 3"/>
          <p:cNvSpPr>
            <a:spLocks noGrp="1"/>
          </p:cNvSpPr>
          <p:nvPr>
            <p:ph type="sldNum" sz="quarter" idx="10"/>
          </p:nvPr>
        </p:nvSpPr>
        <p:spPr/>
        <p:txBody>
          <a:bodyPr/>
          <a:lstStyle/>
          <a:p>
            <a:fld id="{EAB96A44-9C7F-1942-9D00-F894DD028939}" type="slidenum">
              <a:rPr lang="en-US" smtClean="0"/>
              <a:t>13</a:t>
            </a:fld>
            <a:endParaRPr lang="en-US"/>
          </a:p>
        </p:txBody>
      </p:sp>
    </p:spTree>
    <p:extLst>
      <p:ext uri="{BB962C8B-B14F-4D97-AF65-F5344CB8AC3E}">
        <p14:creationId xmlns:p14="http://schemas.microsoft.com/office/powerpoint/2010/main" val="2982888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Actually it’s more complicated than this, but this ‘rule” usually works out OK. You an find the full</a:t>
            </a:r>
          </a:p>
          <a:p>
            <a:r>
              <a:rPr lang="en-US" dirty="0" smtClean="0"/>
              <a:t>details out on the web</a:t>
            </a:r>
            <a:endParaRPr lang="en-US" dirty="0"/>
          </a:p>
        </p:txBody>
      </p:sp>
      <p:sp>
        <p:nvSpPr>
          <p:cNvPr id="4" name="Slide Number Placeholder 3"/>
          <p:cNvSpPr>
            <a:spLocks noGrp="1"/>
          </p:cNvSpPr>
          <p:nvPr>
            <p:ph type="sldNum" sz="quarter" idx="10"/>
          </p:nvPr>
        </p:nvSpPr>
        <p:spPr/>
        <p:txBody>
          <a:bodyPr/>
          <a:lstStyle/>
          <a:p>
            <a:fld id="{EAB96A44-9C7F-1942-9D00-F894DD028939}" type="slidenum">
              <a:rPr lang="en-US" smtClean="0"/>
              <a:t>14</a:t>
            </a:fld>
            <a:endParaRPr lang="en-US"/>
          </a:p>
        </p:txBody>
      </p:sp>
    </p:spTree>
    <p:extLst>
      <p:ext uri="{BB962C8B-B14F-4D97-AF65-F5344CB8AC3E}">
        <p14:creationId xmlns:p14="http://schemas.microsoft.com/office/powerpoint/2010/main" val="422671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B96A44-9C7F-1942-9D00-F894DD028939}" type="slidenum">
              <a:rPr lang="en-US" smtClean="0"/>
              <a:t>15</a:t>
            </a:fld>
            <a:endParaRPr lang="en-US"/>
          </a:p>
        </p:txBody>
      </p:sp>
    </p:spTree>
    <p:extLst>
      <p:ext uri="{BB962C8B-B14F-4D97-AF65-F5344CB8AC3E}">
        <p14:creationId xmlns:p14="http://schemas.microsoft.com/office/powerpoint/2010/main" val="4226648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1E8333-BD14-384E-B1B8-017AE05B5B5F}" type="datetimeFigureOut">
              <a:rPr lang="en-US" smtClean="0"/>
              <a:t>2/5/16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BAA3C7-35E7-0447-BE36-F5CB1BF95B66}" type="slidenum">
              <a:rPr lang="en-US" smtClean="0"/>
              <a:t>‹#›</a:t>
            </a:fld>
            <a:endParaRPr lang="en-US" dirty="0"/>
          </a:p>
        </p:txBody>
      </p:sp>
    </p:spTree>
    <p:extLst>
      <p:ext uri="{BB962C8B-B14F-4D97-AF65-F5344CB8AC3E}">
        <p14:creationId xmlns:p14="http://schemas.microsoft.com/office/powerpoint/2010/main" val="644472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1E8333-BD14-384E-B1B8-017AE05B5B5F}" type="datetimeFigureOut">
              <a:rPr lang="en-US" smtClean="0"/>
              <a:t>2/5/16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BAA3C7-35E7-0447-BE36-F5CB1BF95B66}" type="slidenum">
              <a:rPr lang="en-US" smtClean="0"/>
              <a:t>‹#›</a:t>
            </a:fld>
            <a:endParaRPr lang="en-US" dirty="0"/>
          </a:p>
        </p:txBody>
      </p:sp>
    </p:spTree>
    <p:extLst>
      <p:ext uri="{BB962C8B-B14F-4D97-AF65-F5344CB8AC3E}">
        <p14:creationId xmlns:p14="http://schemas.microsoft.com/office/powerpoint/2010/main" val="2339979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1E8333-BD14-384E-B1B8-017AE05B5B5F}" type="datetimeFigureOut">
              <a:rPr lang="en-US" smtClean="0"/>
              <a:t>2/5/16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BAA3C7-35E7-0447-BE36-F5CB1BF95B66}" type="slidenum">
              <a:rPr lang="en-US" smtClean="0"/>
              <a:t>‹#›</a:t>
            </a:fld>
            <a:endParaRPr lang="en-US" dirty="0"/>
          </a:p>
        </p:txBody>
      </p:sp>
    </p:spTree>
    <p:extLst>
      <p:ext uri="{BB962C8B-B14F-4D97-AF65-F5344CB8AC3E}">
        <p14:creationId xmlns:p14="http://schemas.microsoft.com/office/powerpoint/2010/main" val="1859157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089902-0D37-9742-BA93-418C261BECED}" type="datetimeFigureOut">
              <a:rPr lang="en-US" smtClean="0"/>
              <a:t>2/5/16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7AF067-92A0-764E-971C-CEA6DA6AA7F8}" type="slidenum">
              <a:rPr lang="en-US" smtClean="0"/>
              <a:t>‹#›</a:t>
            </a:fld>
            <a:endParaRPr lang="en-US" dirty="0"/>
          </a:p>
        </p:txBody>
      </p:sp>
    </p:spTree>
    <p:extLst>
      <p:ext uri="{BB962C8B-B14F-4D97-AF65-F5344CB8AC3E}">
        <p14:creationId xmlns:p14="http://schemas.microsoft.com/office/powerpoint/2010/main" val="1470969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089902-0D37-9742-BA93-418C261BECED}" type="datetimeFigureOut">
              <a:rPr lang="en-US" smtClean="0"/>
              <a:t>2/5/16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7AF067-92A0-764E-971C-CEA6DA6AA7F8}" type="slidenum">
              <a:rPr lang="en-US" smtClean="0"/>
              <a:t>‹#›</a:t>
            </a:fld>
            <a:endParaRPr lang="en-US" dirty="0"/>
          </a:p>
        </p:txBody>
      </p:sp>
    </p:spTree>
    <p:extLst>
      <p:ext uri="{BB962C8B-B14F-4D97-AF65-F5344CB8AC3E}">
        <p14:creationId xmlns:p14="http://schemas.microsoft.com/office/powerpoint/2010/main" val="3613645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089902-0D37-9742-BA93-418C261BECED}" type="datetimeFigureOut">
              <a:rPr lang="en-US" smtClean="0"/>
              <a:t>2/5/16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7AF067-92A0-764E-971C-CEA6DA6AA7F8}" type="slidenum">
              <a:rPr lang="en-US" smtClean="0"/>
              <a:t>‹#›</a:t>
            </a:fld>
            <a:endParaRPr lang="en-US" dirty="0"/>
          </a:p>
        </p:txBody>
      </p:sp>
    </p:spTree>
    <p:extLst>
      <p:ext uri="{BB962C8B-B14F-4D97-AF65-F5344CB8AC3E}">
        <p14:creationId xmlns:p14="http://schemas.microsoft.com/office/powerpoint/2010/main" val="490564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089902-0D37-9742-BA93-418C261BECED}" type="datetimeFigureOut">
              <a:rPr lang="en-US" smtClean="0"/>
              <a:t>2/5/16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97AF067-92A0-764E-971C-CEA6DA6AA7F8}" type="slidenum">
              <a:rPr lang="en-US" smtClean="0"/>
              <a:t>‹#›</a:t>
            </a:fld>
            <a:endParaRPr lang="en-US" dirty="0"/>
          </a:p>
        </p:txBody>
      </p:sp>
    </p:spTree>
    <p:extLst>
      <p:ext uri="{BB962C8B-B14F-4D97-AF65-F5344CB8AC3E}">
        <p14:creationId xmlns:p14="http://schemas.microsoft.com/office/powerpoint/2010/main" val="3132647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089902-0D37-9742-BA93-418C261BECED}" type="datetimeFigureOut">
              <a:rPr lang="en-US" smtClean="0"/>
              <a:t>2/5/16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97AF067-92A0-764E-971C-CEA6DA6AA7F8}" type="slidenum">
              <a:rPr lang="en-US" smtClean="0"/>
              <a:t>‹#›</a:t>
            </a:fld>
            <a:endParaRPr lang="en-US" dirty="0"/>
          </a:p>
        </p:txBody>
      </p:sp>
    </p:spTree>
    <p:extLst>
      <p:ext uri="{BB962C8B-B14F-4D97-AF65-F5344CB8AC3E}">
        <p14:creationId xmlns:p14="http://schemas.microsoft.com/office/powerpoint/2010/main" val="265446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089902-0D37-9742-BA93-418C261BECED}" type="datetimeFigureOut">
              <a:rPr lang="en-US" smtClean="0"/>
              <a:t>2/5/16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97AF067-92A0-764E-971C-CEA6DA6AA7F8}" type="slidenum">
              <a:rPr lang="en-US" smtClean="0"/>
              <a:t>‹#›</a:t>
            </a:fld>
            <a:endParaRPr lang="en-US" dirty="0"/>
          </a:p>
        </p:txBody>
      </p:sp>
    </p:spTree>
    <p:extLst>
      <p:ext uri="{BB962C8B-B14F-4D97-AF65-F5344CB8AC3E}">
        <p14:creationId xmlns:p14="http://schemas.microsoft.com/office/powerpoint/2010/main" val="2097465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089902-0D37-9742-BA93-418C261BECED}" type="datetimeFigureOut">
              <a:rPr lang="en-US" smtClean="0"/>
              <a:t>2/5/16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97AF067-92A0-764E-971C-CEA6DA6AA7F8}" type="slidenum">
              <a:rPr lang="en-US" smtClean="0"/>
              <a:t>‹#›</a:t>
            </a:fld>
            <a:endParaRPr lang="en-US" dirty="0"/>
          </a:p>
        </p:txBody>
      </p:sp>
    </p:spTree>
    <p:extLst>
      <p:ext uri="{BB962C8B-B14F-4D97-AF65-F5344CB8AC3E}">
        <p14:creationId xmlns:p14="http://schemas.microsoft.com/office/powerpoint/2010/main" val="3542645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089902-0D37-9742-BA93-418C261BECED}" type="datetimeFigureOut">
              <a:rPr lang="en-US" smtClean="0"/>
              <a:t>2/5/16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97AF067-92A0-764E-971C-CEA6DA6AA7F8}" type="slidenum">
              <a:rPr lang="en-US" smtClean="0"/>
              <a:t>‹#›</a:t>
            </a:fld>
            <a:endParaRPr lang="en-US" dirty="0"/>
          </a:p>
        </p:txBody>
      </p:sp>
    </p:spTree>
    <p:extLst>
      <p:ext uri="{BB962C8B-B14F-4D97-AF65-F5344CB8AC3E}">
        <p14:creationId xmlns:p14="http://schemas.microsoft.com/office/powerpoint/2010/main" val="3563902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1E8333-BD14-384E-B1B8-017AE05B5B5F}" type="datetimeFigureOut">
              <a:rPr lang="en-US" smtClean="0"/>
              <a:t>2/5/16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BAA3C7-35E7-0447-BE36-F5CB1BF95B66}" type="slidenum">
              <a:rPr lang="en-US" smtClean="0"/>
              <a:t>‹#›</a:t>
            </a:fld>
            <a:endParaRPr lang="en-US" dirty="0"/>
          </a:p>
        </p:txBody>
      </p:sp>
    </p:spTree>
    <p:extLst>
      <p:ext uri="{BB962C8B-B14F-4D97-AF65-F5344CB8AC3E}">
        <p14:creationId xmlns:p14="http://schemas.microsoft.com/office/powerpoint/2010/main" val="3578439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089902-0D37-9742-BA93-418C261BECED}" type="datetimeFigureOut">
              <a:rPr lang="en-US" smtClean="0"/>
              <a:t>2/5/16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97AF067-92A0-764E-971C-CEA6DA6AA7F8}" type="slidenum">
              <a:rPr lang="en-US" smtClean="0"/>
              <a:t>‹#›</a:t>
            </a:fld>
            <a:endParaRPr lang="en-US" dirty="0"/>
          </a:p>
        </p:txBody>
      </p:sp>
    </p:spTree>
    <p:extLst>
      <p:ext uri="{BB962C8B-B14F-4D97-AF65-F5344CB8AC3E}">
        <p14:creationId xmlns:p14="http://schemas.microsoft.com/office/powerpoint/2010/main" val="3291401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089902-0D37-9742-BA93-418C261BECED}" type="datetimeFigureOut">
              <a:rPr lang="en-US" smtClean="0"/>
              <a:t>2/5/16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7AF067-92A0-764E-971C-CEA6DA6AA7F8}" type="slidenum">
              <a:rPr lang="en-US" smtClean="0"/>
              <a:t>‹#›</a:t>
            </a:fld>
            <a:endParaRPr lang="en-US" dirty="0"/>
          </a:p>
        </p:txBody>
      </p:sp>
    </p:spTree>
    <p:extLst>
      <p:ext uri="{BB962C8B-B14F-4D97-AF65-F5344CB8AC3E}">
        <p14:creationId xmlns:p14="http://schemas.microsoft.com/office/powerpoint/2010/main" val="2911732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089902-0D37-9742-BA93-418C261BECED}" type="datetimeFigureOut">
              <a:rPr lang="en-US" smtClean="0"/>
              <a:t>2/5/16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7AF067-92A0-764E-971C-CEA6DA6AA7F8}" type="slidenum">
              <a:rPr lang="en-US" smtClean="0"/>
              <a:t>‹#›</a:t>
            </a:fld>
            <a:endParaRPr lang="en-US" dirty="0"/>
          </a:p>
        </p:txBody>
      </p:sp>
    </p:spTree>
    <p:extLst>
      <p:ext uri="{BB962C8B-B14F-4D97-AF65-F5344CB8AC3E}">
        <p14:creationId xmlns:p14="http://schemas.microsoft.com/office/powerpoint/2010/main" val="3722110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1E8333-BD14-384E-B1B8-017AE05B5B5F}" type="datetimeFigureOut">
              <a:rPr lang="en-US" smtClean="0"/>
              <a:t>2/5/16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BAA3C7-35E7-0447-BE36-F5CB1BF95B66}" type="slidenum">
              <a:rPr lang="en-US" smtClean="0"/>
              <a:t>‹#›</a:t>
            </a:fld>
            <a:endParaRPr lang="en-US" dirty="0"/>
          </a:p>
        </p:txBody>
      </p:sp>
    </p:spTree>
    <p:extLst>
      <p:ext uri="{BB962C8B-B14F-4D97-AF65-F5344CB8AC3E}">
        <p14:creationId xmlns:p14="http://schemas.microsoft.com/office/powerpoint/2010/main" val="354062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1E8333-BD14-384E-B1B8-017AE05B5B5F}" type="datetimeFigureOut">
              <a:rPr lang="en-US" smtClean="0"/>
              <a:t>2/5/16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BAA3C7-35E7-0447-BE36-F5CB1BF95B66}" type="slidenum">
              <a:rPr lang="en-US" smtClean="0"/>
              <a:t>‹#›</a:t>
            </a:fld>
            <a:endParaRPr lang="en-US" dirty="0"/>
          </a:p>
        </p:txBody>
      </p:sp>
    </p:spTree>
    <p:extLst>
      <p:ext uri="{BB962C8B-B14F-4D97-AF65-F5344CB8AC3E}">
        <p14:creationId xmlns:p14="http://schemas.microsoft.com/office/powerpoint/2010/main" val="1222342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1E8333-BD14-384E-B1B8-017AE05B5B5F}" type="datetimeFigureOut">
              <a:rPr lang="en-US" smtClean="0"/>
              <a:t>2/5/16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3BAA3C7-35E7-0447-BE36-F5CB1BF95B66}" type="slidenum">
              <a:rPr lang="en-US" smtClean="0"/>
              <a:t>‹#›</a:t>
            </a:fld>
            <a:endParaRPr lang="en-US" dirty="0"/>
          </a:p>
        </p:txBody>
      </p:sp>
    </p:spTree>
    <p:extLst>
      <p:ext uri="{BB962C8B-B14F-4D97-AF65-F5344CB8AC3E}">
        <p14:creationId xmlns:p14="http://schemas.microsoft.com/office/powerpoint/2010/main" val="1584249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1E8333-BD14-384E-B1B8-017AE05B5B5F}" type="datetimeFigureOut">
              <a:rPr lang="en-US" smtClean="0"/>
              <a:t>2/5/16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3BAA3C7-35E7-0447-BE36-F5CB1BF95B66}" type="slidenum">
              <a:rPr lang="en-US" smtClean="0"/>
              <a:t>‹#›</a:t>
            </a:fld>
            <a:endParaRPr lang="en-US" dirty="0"/>
          </a:p>
        </p:txBody>
      </p:sp>
    </p:spTree>
    <p:extLst>
      <p:ext uri="{BB962C8B-B14F-4D97-AF65-F5344CB8AC3E}">
        <p14:creationId xmlns:p14="http://schemas.microsoft.com/office/powerpoint/2010/main" val="4212271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1E8333-BD14-384E-B1B8-017AE05B5B5F}" type="datetimeFigureOut">
              <a:rPr lang="en-US" smtClean="0"/>
              <a:t>2/5/16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BAA3C7-35E7-0447-BE36-F5CB1BF95B66}" type="slidenum">
              <a:rPr lang="en-US" smtClean="0"/>
              <a:t>‹#›</a:t>
            </a:fld>
            <a:endParaRPr lang="en-US" dirty="0"/>
          </a:p>
        </p:txBody>
      </p:sp>
    </p:spTree>
    <p:extLst>
      <p:ext uri="{BB962C8B-B14F-4D97-AF65-F5344CB8AC3E}">
        <p14:creationId xmlns:p14="http://schemas.microsoft.com/office/powerpoint/2010/main" val="909348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1E8333-BD14-384E-B1B8-017AE05B5B5F}" type="datetimeFigureOut">
              <a:rPr lang="en-US" smtClean="0"/>
              <a:t>2/5/16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BAA3C7-35E7-0447-BE36-F5CB1BF95B66}" type="slidenum">
              <a:rPr lang="en-US" smtClean="0"/>
              <a:t>‹#›</a:t>
            </a:fld>
            <a:endParaRPr lang="en-US" dirty="0"/>
          </a:p>
        </p:txBody>
      </p:sp>
    </p:spTree>
    <p:extLst>
      <p:ext uri="{BB962C8B-B14F-4D97-AF65-F5344CB8AC3E}">
        <p14:creationId xmlns:p14="http://schemas.microsoft.com/office/powerpoint/2010/main" val="3854587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1E8333-BD14-384E-B1B8-017AE05B5B5F}" type="datetimeFigureOut">
              <a:rPr lang="en-US" smtClean="0"/>
              <a:t>2/5/16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BAA3C7-35E7-0447-BE36-F5CB1BF95B66}" type="slidenum">
              <a:rPr lang="en-US" smtClean="0"/>
              <a:t>‹#›</a:t>
            </a:fld>
            <a:endParaRPr lang="en-US" dirty="0"/>
          </a:p>
        </p:txBody>
      </p:sp>
    </p:spTree>
    <p:extLst>
      <p:ext uri="{BB962C8B-B14F-4D97-AF65-F5344CB8AC3E}">
        <p14:creationId xmlns:p14="http://schemas.microsoft.com/office/powerpoint/2010/main" val="12154306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1E8333-BD14-384E-B1B8-017AE05B5B5F}" type="datetimeFigureOut">
              <a:rPr lang="en-US" smtClean="0"/>
              <a:t>2/5/16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BAA3C7-35E7-0447-BE36-F5CB1BF95B66}" type="slidenum">
              <a:rPr lang="en-US" smtClean="0"/>
              <a:t>‹#›</a:t>
            </a:fld>
            <a:endParaRPr lang="en-US" dirty="0"/>
          </a:p>
        </p:txBody>
      </p:sp>
    </p:spTree>
    <p:extLst>
      <p:ext uri="{BB962C8B-B14F-4D97-AF65-F5344CB8AC3E}">
        <p14:creationId xmlns:p14="http://schemas.microsoft.com/office/powerpoint/2010/main" val="2054857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089902-0D37-9742-BA93-418C261BECED}" type="datetimeFigureOut">
              <a:rPr lang="en-US" smtClean="0"/>
              <a:t>2/5/16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7AF067-92A0-764E-971C-CEA6DA6AA7F8}" type="slidenum">
              <a:rPr lang="en-US" smtClean="0"/>
              <a:t>‹#›</a:t>
            </a:fld>
            <a:endParaRPr lang="en-US" dirty="0"/>
          </a:p>
        </p:txBody>
      </p:sp>
    </p:spTree>
    <p:extLst>
      <p:ext uri="{BB962C8B-B14F-4D97-AF65-F5344CB8AC3E}">
        <p14:creationId xmlns:p14="http://schemas.microsoft.com/office/powerpoint/2010/main" val="16028897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T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2.png"/><Relationship Id="rId1" Type="http://schemas.microsoft.com/office/2007/relationships/media" Target="../media/media1.mov"/><Relationship Id="rId2" Type="http://schemas.openxmlformats.org/officeDocument/2006/relationships/video" Target="../media/media1.mov"/></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 Id="rId3" Type="http://schemas.openxmlformats.org/officeDocument/2006/relationships/image" Target="../media/image2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ast.cam.ac.uk/research/lucky/"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7.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38.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9.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gi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27029"/>
            <a:ext cx="7772400" cy="1470025"/>
          </a:xfrm>
        </p:spPr>
        <p:txBody>
          <a:bodyPr/>
          <a:lstStyle/>
          <a:p>
            <a:r>
              <a:rPr lang="en-US" dirty="0" smtClean="0">
                <a:solidFill>
                  <a:schemeClr val="accent3">
                    <a:lumMod val="60000"/>
                    <a:lumOff val="40000"/>
                  </a:schemeClr>
                </a:solidFill>
              </a:rPr>
              <a:t>Getting Started with Astrophotography</a:t>
            </a:r>
            <a:endParaRPr lang="en-US" dirty="0">
              <a:solidFill>
                <a:schemeClr val="accent3">
                  <a:lumMod val="60000"/>
                  <a:lumOff val="40000"/>
                </a:schemeClr>
              </a:solidFill>
            </a:endParaRPr>
          </a:p>
        </p:txBody>
      </p:sp>
      <p:sp>
        <p:nvSpPr>
          <p:cNvPr id="3" name="Subtitle 2"/>
          <p:cNvSpPr>
            <a:spLocks noGrp="1"/>
          </p:cNvSpPr>
          <p:nvPr>
            <p:ph type="subTitle" idx="1"/>
          </p:nvPr>
        </p:nvSpPr>
        <p:spPr>
          <a:xfrm>
            <a:off x="1371600" y="3393796"/>
            <a:ext cx="6400800" cy="1752600"/>
          </a:xfrm>
        </p:spPr>
        <p:txBody>
          <a:bodyPr/>
          <a:lstStyle/>
          <a:p>
            <a:r>
              <a:rPr lang="en-US" b="1" dirty="0" smtClean="0">
                <a:solidFill>
                  <a:schemeClr val="accent3">
                    <a:lumMod val="60000"/>
                    <a:lumOff val="40000"/>
                  </a:schemeClr>
                </a:solidFill>
              </a:rPr>
              <a:t>You Can Image the Sky Too!</a:t>
            </a:r>
            <a:endParaRPr lang="en-US" b="1" dirty="0">
              <a:solidFill>
                <a:schemeClr val="accent3">
                  <a:lumMod val="60000"/>
                  <a:lumOff val="40000"/>
                </a:schemeClr>
              </a:solidFill>
            </a:endParaRPr>
          </a:p>
        </p:txBody>
      </p:sp>
    </p:spTree>
    <p:extLst>
      <p:ext uri="{BB962C8B-B14F-4D97-AF65-F5344CB8AC3E}">
        <p14:creationId xmlns:p14="http://schemas.microsoft.com/office/powerpoint/2010/main" val="63974032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Processing Helps</a:t>
            </a:r>
            <a:endParaRPr lang="en-US" dirty="0"/>
          </a:p>
        </p:txBody>
      </p:sp>
      <p:sp>
        <p:nvSpPr>
          <p:cNvPr id="3" name="Content Placeholder 2"/>
          <p:cNvSpPr>
            <a:spLocks noGrp="1"/>
          </p:cNvSpPr>
          <p:nvPr>
            <p:ph idx="1"/>
          </p:nvPr>
        </p:nvSpPr>
        <p:spPr/>
        <p:txBody>
          <a:bodyPr/>
          <a:lstStyle/>
          <a:p>
            <a:r>
              <a:rPr lang="en-US" dirty="0" smtClean="0"/>
              <a:t>At the end of this talk I’ll give some pointers to image processing software. </a:t>
            </a:r>
          </a:p>
          <a:p>
            <a:r>
              <a:rPr lang="en-US" dirty="0" smtClean="0"/>
              <a:t>BUT</a:t>
            </a:r>
          </a:p>
          <a:p>
            <a:pPr lvl="1"/>
            <a:r>
              <a:rPr lang="en-US" dirty="0" smtClean="0"/>
              <a:t>GIGO (Garbage In, Garbage Out). This is even true for professional astronomers!</a:t>
            </a:r>
          </a:p>
          <a:p>
            <a:r>
              <a:rPr lang="en-US" dirty="0" smtClean="0"/>
              <a:t>Software can’t fix bad input images, seeing, focus, shaking camera, etc!</a:t>
            </a:r>
            <a:endParaRPr lang="en-US" dirty="0"/>
          </a:p>
        </p:txBody>
      </p:sp>
    </p:spTree>
    <p:extLst>
      <p:ext uri="{BB962C8B-B14F-4D97-AF65-F5344CB8AC3E}">
        <p14:creationId xmlns:p14="http://schemas.microsoft.com/office/powerpoint/2010/main" val="9046391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Words About Cameras</a:t>
            </a:r>
            <a:endParaRPr lang="en-US" dirty="0"/>
          </a:p>
        </p:txBody>
      </p:sp>
      <p:sp>
        <p:nvSpPr>
          <p:cNvPr id="3" name="Content Placeholder 2"/>
          <p:cNvSpPr>
            <a:spLocks noGrp="1"/>
          </p:cNvSpPr>
          <p:nvPr>
            <p:ph idx="1"/>
          </p:nvPr>
        </p:nvSpPr>
        <p:spPr/>
        <p:txBody>
          <a:bodyPr>
            <a:noAutofit/>
          </a:bodyPr>
          <a:lstStyle/>
          <a:p>
            <a:r>
              <a:rPr lang="en-US" sz="2200" dirty="0" smtClean="0"/>
              <a:t>The tool of  choice for many astro-imagers is the Digital Single Lens Reflex (DSLR) camera.</a:t>
            </a:r>
          </a:p>
          <a:p>
            <a:r>
              <a:rPr lang="en-US" sz="2200" dirty="0" smtClean="0"/>
              <a:t>A new one might run you up to $800 (or more), but you can find used cameras in excellent condition out on the Web. (Be sure to check out the dealer’s reputation!) Excellent, older model </a:t>
            </a:r>
            <a:r>
              <a:rPr lang="en-US" sz="2200" dirty="0"/>
              <a:t>cameras (</a:t>
            </a:r>
            <a:r>
              <a:rPr lang="en-US" sz="2200" dirty="0" smtClean="0"/>
              <a:t>by a few years) can be found for under $200.</a:t>
            </a:r>
          </a:p>
          <a:p>
            <a:r>
              <a:rPr lang="en-US" sz="2200" dirty="0" smtClean="0"/>
              <a:t>You want a camera with full manual mode &amp; live view, preferably with interchangeable lenses., record “raw” mode images.</a:t>
            </a:r>
          </a:p>
          <a:p>
            <a:r>
              <a:rPr lang="en-US" sz="2200" dirty="0" smtClean="0"/>
              <a:t>The DSLR can be used directly or attached to a telescope.</a:t>
            </a:r>
          </a:p>
          <a:p>
            <a:r>
              <a:rPr lang="en-US" sz="2200" dirty="0" smtClean="0"/>
              <a:t>DSLR cameras are not as sensitive as an astronomical CCD camera but many TAAA members and others have used them to obtain some fantastic images!</a:t>
            </a:r>
            <a:endParaRPr lang="en-US" sz="2200" dirty="0"/>
          </a:p>
        </p:txBody>
      </p:sp>
    </p:spTree>
    <p:extLst>
      <p:ext uri="{BB962C8B-B14F-4D97-AF65-F5344CB8AC3E}">
        <p14:creationId xmlns:p14="http://schemas.microsoft.com/office/powerpoint/2010/main" val="33076744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Shooting the Stars</a:t>
            </a:r>
            <a:endParaRPr lang="en-US" dirty="0"/>
          </a:p>
        </p:txBody>
      </p:sp>
      <p:sp>
        <p:nvSpPr>
          <p:cNvPr id="3" name="Subtitle 2"/>
          <p:cNvSpPr>
            <a:spLocks noGrp="1"/>
          </p:cNvSpPr>
          <p:nvPr>
            <p:ph type="subTitle" idx="1"/>
          </p:nvPr>
        </p:nvSpPr>
        <p:spPr/>
        <p:txBody>
          <a:bodyPr/>
          <a:lstStyle/>
          <a:p>
            <a:r>
              <a:rPr lang="en-US" b="1" dirty="0" smtClean="0">
                <a:solidFill>
                  <a:schemeClr val="tx1"/>
                </a:solidFill>
              </a:rPr>
              <a:t>Put your camera on a tripod, no telescope…</a:t>
            </a:r>
            <a:endParaRPr lang="en-US" b="1" dirty="0">
              <a:solidFill>
                <a:schemeClr val="tx1"/>
              </a:solidFill>
            </a:endParaRPr>
          </a:p>
        </p:txBody>
      </p:sp>
    </p:spTree>
    <p:extLst>
      <p:ext uri="{BB962C8B-B14F-4D97-AF65-F5344CB8AC3E}">
        <p14:creationId xmlns:p14="http://schemas.microsoft.com/office/powerpoint/2010/main" val="401169091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Moon, Venus, Mars, Jupiter, &amp; Jovian Satellites</a:t>
            </a:r>
            <a:endParaRPr lang="en-US" dirty="0"/>
          </a:p>
        </p:txBody>
      </p:sp>
      <p:pic>
        <p:nvPicPr>
          <p:cNvPr id="6" name="Content Placeholder 3" descr="moonetal0.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prstGeom prst="rect">
            <a:avLst/>
          </a:prstGeom>
        </p:spPr>
      </p:pic>
    </p:spTree>
    <p:extLst>
      <p:ext uri="{BB962C8B-B14F-4D97-AF65-F5344CB8AC3E}">
        <p14:creationId xmlns:p14="http://schemas.microsoft.com/office/powerpoint/2010/main" val="136895652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OK, the Earth Spins on Its Axis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We all know the stars appear to move across the sky because of this and this will trail the stars in the  image. But we want our star images to be points!</a:t>
            </a:r>
          </a:p>
          <a:p>
            <a:r>
              <a:rPr lang="en-US" dirty="0" smtClean="0"/>
              <a:t>How do we get “point like” stars with a fixed camera?</a:t>
            </a:r>
          </a:p>
          <a:p>
            <a:r>
              <a:rPr lang="en-US" dirty="0" smtClean="0"/>
              <a:t>The Rule of 600 (or maybe 400)</a:t>
            </a:r>
          </a:p>
          <a:p>
            <a:pPr lvl="1"/>
            <a:r>
              <a:rPr lang="en-US" dirty="0" smtClean="0"/>
              <a:t>limit your exposure time to 600 / focal length of the lens in mm.</a:t>
            </a:r>
          </a:p>
          <a:p>
            <a:pPr lvl="1"/>
            <a:r>
              <a:rPr lang="en-US" dirty="0" smtClean="0"/>
              <a:t>usually trailing starts to become apparent before this but may be small enough to ignore. You win!</a:t>
            </a:r>
          </a:p>
          <a:p>
            <a:pPr lvl="1"/>
            <a:r>
              <a:rPr lang="en-US" dirty="0" smtClean="0"/>
              <a:t>A detailed explanation of the length of star trails can be found on the web, but this rule of thumb is adequate for practical applications. See also Dean </a:t>
            </a:r>
            <a:r>
              <a:rPr lang="en-US" dirty="0" err="1" smtClean="0"/>
              <a:t>Ketelsen’s</a:t>
            </a:r>
            <a:r>
              <a:rPr lang="en-US" dirty="0" smtClean="0"/>
              <a:t> hints page on astrophotography.</a:t>
            </a:r>
          </a:p>
          <a:p>
            <a:r>
              <a:rPr lang="en-US" dirty="0" smtClean="0"/>
              <a:t>OK, with a limited exposure time how do I get faint stars? Many images that you stack (register and sum) in the computer!</a:t>
            </a:r>
            <a:endParaRPr lang="en-US" dirty="0"/>
          </a:p>
        </p:txBody>
      </p:sp>
    </p:spTree>
    <p:extLst>
      <p:ext uri="{BB962C8B-B14F-4D97-AF65-F5344CB8AC3E}">
        <p14:creationId xmlns:p14="http://schemas.microsoft.com/office/powerpoint/2010/main" val="42692070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Single Longer Exposure</a:t>
            </a:r>
            <a:endParaRPr lang="en-US" dirty="0"/>
          </a:p>
        </p:txBody>
      </p:sp>
      <p:pic>
        <p:nvPicPr>
          <p:cNvPr id="4" name="Content Placeholder 3" descr="Deep-Sky-3-e1438016015760.jpg"/>
          <p:cNvPicPr>
            <a:picLocks noGrp="1" noChangeAspect="1"/>
          </p:cNvPicPr>
          <p:nvPr>
            <p:ph idx="1"/>
          </p:nvPr>
        </p:nvPicPr>
        <p:blipFill>
          <a:blip r:embed="rId3">
            <a:extLst>
              <a:ext uri="{28A0092B-C50C-407E-A947-70E740481C1C}">
                <a14:useLocalDpi xmlns:a14="http://schemas.microsoft.com/office/drawing/2010/main" val="0"/>
              </a:ext>
            </a:extLst>
          </a:blip>
          <a:srcRect l="-44855" r="-44855"/>
          <a:stretch>
            <a:fillRect/>
          </a:stretch>
        </p:blipFill>
        <p:spPr/>
      </p:pic>
    </p:spTree>
    <p:extLst>
      <p:ext uri="{BB962C8B-B14F-4D97-AF65-F5344CB8AC3E}">
        <p14:creationId xmlns:p14="http://schemas.microsoft.com/office/powerpoint/2010/main" val="156291390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Some Image Processing Magic: Stacking Multiple Images!</a:t>
            </a:r>
          </a:p>
        </p:txBody>
      </p:sp>
      <p:pic>
        <p:nvPicPr>
          <p:cNvPr id="4" name="Content Placeholder 3" descr="orion1p.TIF"/>
          <p:cNvPicPr>
            <a:picLocks noGrp="1" noChangeAspect="1"/>
          </p:cNvPicPr>
          <p:nvPr>
            <p:ph idx="1"/>
          </p:nvPr>
        </p:nvPicPr>
        <p:blipFill>
          <a:blip r:embed="rId3">
            <a:extLst>
              <a:ext uri="{28A0092B-C50C-407E-A947-70E740481C1C}">
                <a14:useLocalDpi xmlns:a14="http://schemas.microsoft.com/office/drawing/2010/main" val="0"/>
              </a:ext>
            </a:extLst>
          </a:blip>
          <a:srcRect t="12359" b="12359"/>
          <a:stretch>
            <a:fillRect/>
          </a:stretch>
        </p:blipFill>
        <p:spPr/>
      </p:pic>
    </p:spTree>
    <p:extLst>
      <p:ext uri="{BB962C8B-B14F-4D97-AF65-F5344CB8AC3E}">
        <p14:creationId xmlns:p14="http://schemas.microsoft.com/office/powerpoint/2010/main" val="2749755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nightscape made from stacked exposures</a:t>
            </a:r>
            <a:endParaRPr lang="en-US" dirty="0"/>
          </a:p>
        </p:txBody>
      </p:sp>
      <p:pic>
        <p:nvPicPr>
          <p:cNvPr id="4" name="Content Placeholder 3" descr="81284_vl3.jpeg"/>
          <p:cNvPicPr>
            <a:picLocks noGrp="1" noChangeAspect="1"/>
          </p:cNvPicPr>
          <p:nvPr>
            <p:ph idx="1"/>
          </p:nvPr>
        </p:nvPicPr>
        <p:blipFill>
          <a:blip r:embed="rId2">
            <a:extLst>
              <a:ext uri="{28A0092B-C50C-407E-A947-70E740481C1C}">
                <a14:useLocalDpi xmlns:a14="http://schemas.microsoft.com/office/drawing/2010/main" val="0"/>
              </a:ext>
            </a:extLst>
          </a:blip>
          <a:srcRect t="8493" b="8493"/>
          <a:stretch>
            <a:fillRect/>
          </a:stretch>
        </p:blipFill>
        <p:spPr/>
      </p:pic>
    </p:spTree>
    <p:extLst>
      <p:ext uri="{BB962C8B-B14F-4D97-AF65-F5344CB8AC3E}">
        <p14:creationId xmlns:p14="http://schemas.microsoft.com/office/powerpoint/2010/main" val="226648310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923"/>
            <a:ext cx="8229600" cy="1143000"/>
          </a:xfrm>
        </p:spPr>
        <p:txBody>
          <a:bodyPr>
            <a:normAutofit fontScale="90000"/>
          </a:bodyPr>
          <a:lstStyle/>
          <a:p>
            <a:r>
              <a:rPr lang="en-US" smtClean="0"/>
              <a:t>YouTube </a:t>
            </a:r>
            <a:r>
              <a:rPr lang="en-US" dirty="0" smtClean="0"/>
              <a:t>Tutorials for Taking </a:t>
            </a:r>
            <a:r>
              <a:rPr lang="en-US" dirty="0"/>
              <a:t>&amp; </a:t>
            </a:r>
            <a:r>
              <a:rPr lang="en-US" dirty="0" smtClean="0"/>
              <a:t>Stacking Untracked </a:t>
            </a:r>
            <a:r>
              <a:rPr lang="en-US" dirty="0"/>
              <a:t>P</a:t>
            </a:r>
            <a:r>
              <a:rPr lang="en-US" dirty="0" smtClean="0"/>
              <a:t>ictures</a:t>
            </a:r>
            <a:endParaRPr lang="en-US" dirty="0"/>
          </a:p>
        </p:txBody>
      </p:sp>
      <p:sp>
        <p:nvSpPr>
          <p:cNvPr id="3" name="Content Placeholder 2"/>
          <p:cNvSpPr>
            <a:spLocks noGrp="1"/>
          </p:cNvSpPr>
          <p:nvPr>
            <p:ph idx="1"/>
          </p:nvPr>
        </p:nvSpPr>
        <p:spPr>
          <a:xfrm>
            <a:off x="457200" y="1690915"/>
            <a:ext cx="8229600" cy="4525963"/>
          </a:xfrm>
        </p:spPr>
        <p:txBody>
          <a:bodyPr>
            <a:normAutofit fontScale="92500" lnSpcReduction="20000"/>
          </a:bodyPr>
          <a:lstStyle/>
          <a:p>
            <a:r>
              <a:rPr lang="en-US" dirty="0" smtClean="0"/>
              <a:t>“Astrophotography without a star tracker”</a:t>
            </a:r>
          </a:p>
          <a:p>
            <a:pPr marL="0" indent="0">
              <a:buNone/>
            </a:pPr>
            <a:r>
              <a:rPr lang="en-US" dirty="0" smtClean="0"/>
              <a:t>	by </a:t>
            </a:r>
            <a:r>
              <a:rPr lang="en-US" dirty="0"/>
              <a:t>Forrest </a:t>
            </a:r>
            <a:r>
              <a:rPr lang="en-US" dirty="0" smtClean="0"/>
              <a:t>Tanaka</a:t>
            </a:r>
          </a:p>
          <a:p>
            <a:r>
              <a:rPr lang="en-US" dirty="0" smtClean="0"/>
              <a:t>“Doing Astrophotography with a DSLR on a           	tripod” by Barbara </a:t>
            </a:r>
            <a:r>
              <a:rPr lang="en-US" dirty="0" err="1" smtClean="0"/>
              <a:t>Cunow</a:t>
            </a:r>
            <a:endParaRPr lang="en-US" dirty="0" smtClean="0"/>
          </a:p>
          <a:p>
            <a:r>
              <a:rPr lang="en-US" dirty="0" smtClean="0"/>
              <a:t>“Beginner DSLR Night Sky Astrophotography”     by </a:t>
            </a:r>
            <a:r>
              <a:rPr lang="en-US" dirty="0" err="1" smtClean="0"/>
              <a:t>Tanja</a:t>
            </a:r>
            <a:r>
              <a:rPr lang="en-US" dirty="0" smtClean="0"/>
              <a:t> and Cory Schmitz</a:t>
            </a:r>
          </a:p>
          <a:p>
            <a:r>
              <a:rPr lang="en-US" dirty="0" smtClean="0"/>
              <a:t>‘A </a:t>
            </a:r>
            <a:r>
              <a:rPr lang="en-US" dirty="0" err="1" smtClean="0"/>
              <a:t>Beginer’s</a:t>
            </a:r>
            <a:r>
              <a:rPr lang="en-US" dirty="0" smtClean="0"/>
              <a:t> Guide to Astrophotography” by Ross Exton</a:t>
            </a:r>
          </a:p>
          <a:p>
            <a:r>
              <a:rPr lang="en-US" dirty="0" smtClean="0"/>
              <a:t>“How to Take Great Astrophotography and Night Sky Photography” by Phil Hart</a:t>
            </a:r>
          </a:p>
          <a:p>
            <a:endParaRPr lang="en-US" dirty="0" smtClean="0"/>
          </a:p>
        </p:txBody>
      </p:sp>
    </p:spTree>
    <p:extLst>
      <p:ext uri="{BB962C8B-B14F-4D97-AF65-F5344CB8AC3E}">
        <p14:creationId xmlns:p14="http://schemas.microsoft.com/office/powerpoint/2010/main" val="392983872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M31 – Final Stacked Image</a:t>
            </a:r>
            <a:endParaRPr lang="en-US" dirty="0"/>
          </a:p>
        </p:txBody>
      </p:sp>
      <p:pic>
        <p:nvPicPr>
          <p:cNvPr id="4" name="Content Placeholder 3" descr="photo-5127786.jpg"/>
          <p:cNvPicPr>
            <a:picLocks noGrp="1" noChangeAspect="1"/>
          </p:cNvPicPr>
          <p:nvPr>
            <p:ph idx="1"/>
          </p:nvPr>
        </p:nvPicPr>
        <p:blipFill>
          <a:blip r:embed="rId3">
            <a:extLst>
              <a:ext uri="{28A0092B-C50C-407E-A947-70E740481C1C}">
                <a14:useLocalDpi xmlns:a14="http://schemas.microsoft.com/office/drawing/2010/main" val="0"/>
              </a:ext>
            </a:extLst>
          </a:blip>
          <a:srcRect l="-10509" r="-10509"/>
          <a:stretch>
            <a:fillRect/>
          </a:stretch>
        </p:blipFill>
        <p:spPr/>
      </p:pic>
    </p:spTree>
    <p:extLst>
      <p:ext uri="{BB962C8B-B14F-4D97-AF65-F5344CB8AC3E}">
        <p14:creationId xmlns:p14="http://schemas.microsoft.com/office/powerpoint/2010/main" val="149879276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27029"/>
            <a:ext cx="7772400" cy="1470025"/>
          </a:xfrm>
        </p:spPr>
        <p:txBody>
          <a:bodyPr/>
          <a:lstStyle/>
          <a:p>
            <a:endParaRPr lang="en-US" dirty="0">
              <a:solidFill>
                <a:schemeClr val="accent3">
                  <a:lumMod val="60000"/>
                  <a:lumOff val="40000"/>
                </a:schemeClr>
              </a:solidFill>
            </a:endParaRPr>
          </a:p>
        </p:txBody>
      </p:sp>
      <p:sp>
        <p:nvSpPr>
          <p:cNvPr id="3" name="Subtitle 2"/>
          <p:cNvSpPr>
            <a:spLocks noGrp="1"/>
          </p:cNvSpPr>
          <p:nvPr>
            <p:ph type="subTitle" idx="1"/>
          </p:nvPr>
        </p:nvSpPr>
        <p:spPr>
          <a:xfrm>
            <a:off x="1371600" y="3393796"/>
            <a:ext cx="6400800" cy="1752600"/>
          </a:xfrm>
        </p:spPr>
        <p:txBody>
          <a:bodyPr/>
          <a:lstStyle/>
          <a:p>
            <a:endParaRPr lang="en-US" b="1" dirty="0">
              <a:solidFill>
                <a:schemeClr val="accent3">
                  <a:lumMod val="60000"/>
                  <a:lumOff val="40000"/>
                </a:schemeClr>
              </a:solidFill>
            </a:endParaRPr>
          </a:p>
        </p:txBody>
      </p:sp>
    </p:spTree>
    <p:extLst>
      <p:ext uri="{BB962C8B-B14F-4D97-AF65-F5344CB8AC3E}">
        <p14:creationId xmlns:p14="http://schemas.microsoft.com/office/powerpoint/2010/main" val="33862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OK, Let’s Look at Tracking</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One can get significantly longer exposures and record fainter stars by tracking to follow the apparent motion of the stars.</a:t>
            </a:r>
          </a:p>
          <a:p>
            <a:pPr lvl="1"/>
            <a:r>
              <a:rPr lang="en-US" dirty="0" smtClean="0"/>
              <a:t>A </a:t>
            </a:r>
            <a:r>
              <a:rPr lang="en-US" b="1" dirty="0" smtClean="0"/>
              <a:t>Barn Door Tracker </a:t>
            </a:r>
            <a:r>
              <a:rPr lang="en-US" dirty="0" smtClean="0"/>
              <a:t>is a simple device you can build yourself that will allow you to track a field for up to about an hour. There are lots of plans for doing this on the WWW (</a:t>
            </a:r>
            <a:r>
              <a:rPr lang="en-US" dirty="0" err="1" smtClean="0"/>
              <a:t>garyseronik.com</a:t>
            </a:r>
            <a:r>
              <a:rPr lang="en-US" dirty="0" smtClean="0"/>
              <a:t>/?q=</a:t>
            </a:r>
            <a:r>
              <a:rPr lang="en-US" dirty="0" err="1" smtClean="0"/>
              <a:t>noode</a:t>
            </a:r>
            <a:r>
              <a:rPr lang="en-US" dirty="0" smtClean="0"/>
              <a:t>/54).  The cost is about $40 (or less) for the parts.</a:t>
            </a:r>
          </a:p>
          <a:p>
            <a:pPr lvl="1"/>
            <a:r>
              <a:rPr lang="en-US" b="1" dirty="0" smtClean="0"/>
              <a:t>Piggy Backing </a:t>
            </a:r>
            <a:r>
              <a:rPr lang="en-US" dirty="0" smtClean="0"/>
              <a:t>has</a:t>
            </a:r>
            <a:r>
              <a:rPr lang="en-US" b="1" dirty="0" smtClean="0"/>
              <a:t> </a:t>
            </a:r>
            <a:r>
              <a:rPr lang="en-US" dirty="0" smtClean="0"/>
              <a:t>your camera on top of a telescope attached to a true tracking equatorial mount. All you need is a way to attach your camera to your telescope. Actually, you don’t need the pig. Orion has a equatorial mount, drive, tripod, and DSLR mount head for $180.</a:t>
            </a:r>
            <a:endParaRPr lang="en-US" dirty="0"/>
          </a:p>
        </p:txBody>
      </p:sp>
    </p:spTree>
    <p:extLst>
      <p:ext uri="{BB962C8B-B14F-4D97-AF65-F5344CB8AC3E}">
        <p14:creationId xmlns:p14="http://schemas.microsoft.com/office/powerpoint/2010/main" val="24854674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DSLR on a Barn Door Tracker</a:t>
            </a:r>
            <a:endParaRPr lang="en-US" dirty="0"/>
          </a:p>
        </p:txBody>
      </p:sp>
      <p:pic>
        <p:nvPicPr>
          <p:cNvPr id="4" name="Content Placeholder 3" descr="barndoor.jpg"/>
          <p:cNvPicPr>
            <a:picLocks noGrp="1" noChangeAspect="1"/>
          </p:cNvPicPr>
          <p:nvPr>
            <p:ph idx="1"/>
          </p:nvPr>
        </p:nvPicPr>
        <p:blipFill>
          <a:blip r:embed="rId2">
            <a:extLst>
              <a:ext uri="{28A0092B-C50C-407E-A947-70E740481C1C}">
                <a14:useLocalDpi xmlns:a14="http://schemas.microsoft.com/office/drawing/2010/main" val="0"/>
              </a:ext>
            </a:extLst>
          </a:blip>
          <a:srcRect l="-56531" r="-56531"/>
          <a:stretch>
            <a:fillRect/>
          </a:stretch>
        </p:blipFill>
        <p:spPr>
          <a:xfrm>
            <a:off x="457200" y="1600200"/>
            <a:ext cx="8229600" cy="4930612"/>
          </a:xfrm>
        </p:spPr>
      </p:pic>
    </p:spTree>
    <p:extLst>
      <p:ext uri="{BB962C8B-B14F-4D97-AF65-F5344CB8AC3E}">
        <p14:creationId xmlns:p14="http://schemas.microsoft.com/office/powerpoint/2010/main" val="226547262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“Barn Door” Image of Orion</a:t>
            </a:r>
            <a:endParaRPr lang="en-US" dirty="0"/>
          </a:p>
        </p:txBody>
      </p:sp>
      <p:pic>
        <p:nvPicPr>
          <p:cNvPr id="4" name="Content Placeholder 3" descr="Orion.jpg"/>
          <p:cNvPicPr>
            <a:picLocks noGrp="1" noChangeAspect="1"/>
          </p:cNvPicPr>
          <p:nvPr>
            <p:ph idx="1"/>
          </p:nvPr>
        </p:nvPicPr>
        <p:blipFill>
          <a:blip r:embed="rId2">
            <a:extLst>
              <a:ext uri="{28A0092B-C50C-407E-A947-70E740481C1C}">
                <a14:useLocalDpi xmlns:a14="http://schemas.microsoft.com/office/drawing/2010/main" val="0"/>
              </a:ext>
            </a:extLst>
          </a:blip>
          <a:srcRect l="-11664" r="-11664"/>
          <a:stretch>
            <a:fillRect/>
          </a:stretch>
        </p:blipFill>
        <p:spPr/>
      </p:pic>
    </p:spTree>
    <p:extLst>
      <p:ext uri="{BB962C8B-B14F-4D97-AF65-F5344CB8AC3E}">
        <p14:creationId xmlns:p14="http://schemas.microsoft.com/office/powerpoint/2010/main" val="268977242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Piggy Backing the  Camera</a:t>
            </a:r>
            <a:endParaRPr lang="en-US" dirty="0"/>
          </a:p>
        </p:txBody>
      </p:sp>
      <p:pic>
        <p:nvPicPr>
          <p:cNvPr id="4" name="Content Placeholder 3" descr="piggy-back-setup.jpg"/>
          <p:cNvPicPr>
            <a:picLocks noGrp="1" noChangeAspect="1"/>
          </p:cNvPicPr>
          <p:nvPr>
            <p:ph idx="1"/>
          </p:nvPr>
        </p:nvPicPr>
        <p:blipFill>
          <a:blip r:embed="rId3">
            <a:extLst>
              <a:ext uri="{28A0092B-C50C-407E-A947-70E740481C1C}">
                <a14:useLocalDpi xmlns:a14="http://schemas.microsoft.com/office/drawing/2010/main" val="0"/>
              </a:ext>
            </a:extLst>
          </a:blip>
          <a:srcRect t="1115" b="1115"/>
          <a:stretch>
            <a:fillRect/>
          </a:stretch>
        </p:blipFill>
        <p:spPr/>
      </p:pic>
    </p:spTree>
    <p:extLst>
      <p:ext uri="{BB962C8B-B14F-4D97-AF65-F5344CB8AC3E}">
        <p14:creationId xmlns:p14="http://schemas.microsoft.com/office/powerpoint/2010/main" val="71132358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“Piggy Backed” Image</a:t>
            </a:r>
            <a:endParaRPr lang="en-US" dirty="0"/>
          </a:p>
        </p:txBody>
      </p:sp>
      <p:pic>
        <p:nvPicPr>
          <p:cNvPr id="4" name="Content Placeholder 3" descr="Deep-Sky-4-stack.jpg"/>
          <p:cNvPicPr>
            <a:picLocks noGrp="1" noChangeAspect="1"/>
          </p:cNvPicPr>
          <p:nvPr>
            <p:ph idx="1"/>
          </p:nvPr>
        </p:nvPicPr>
        <p:blipFill>
          <a:blip r:embed="rId2">
            <a:extLst>
              <a:ext uri="{28A0092B-C50C-407E-A947-70E740481C1C}">
                <a14:useLocalDpi xmlns:a14="http://schemas.microsoft.com/office/drawing/2010/main" val="0"/>
              </a:ext>
            </a:extLst>
          </a:blip>
          <a:srcRect l="-72887" r="-72887"/>
          <a:stretch>
            <a:fillRect/>
          </a:stretch>
        </p:blipFill>
        <p:spPr/>
      </p:pic>
    </p:spTree>
    <p:extLst>
      <p:ext uri="{BB962C8B-B14F-4D97-AF65-F5344CB8AC3E}">
        <p14:creationId xmlns:p14="http://schemas.microsoft.com/office/powerpoint/2010/main" val="71021722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smtClean="0"/>
              <a:t>Now, Onto a Telescope</a:t>
            </a:r>
            <a:endParaRPr lang="en-US" dirty="0"/>
          </a:p>
        </p:txBody>
      </p:sp>
      <p:sp>
        <p:nvSpPr>
          <p:cNvPr id="9" name="Subtitle 8"/>
          <p:cNvSpPr>
            <a:spLocks noGrp="1"/>
          </p:cNvSpPr>
          <p:nvPr>
            <p:ph type="subTitle" idx="1"/>
          </p:nvPr>
        </p:nvSpPr>
        <p:spPr/>
        <p:txBody>
          <a:bodyPr/>
          <a:lstStyle/>
          <a:p>
            <a:r>
              <a:rPr lang="en-US" b="1" dirty="0" smtClean="0">
                <a:solidFill>
                  <a:schemeClr val="tx1"/>
                </a:solidFill>
              </a:rPr>
              <a:t>(Pun Intended)</a:t>
            </a:r>
            <a:endParaRPr lang="en-US" b="1" dirty="0">
              <a:solidFill>
                <a:schemeClr val="tx1"/>
              </a:solidFill>
            </a:endParaRPr>
          </a:p>
        </p:txBody>
      </p:sp>
    </p:spTree>
    <p:extLst>
      <p:ext uri="{BB962C8B-B14F-4D97-AF65-F5344CB8AC3E}">
        <p14:creationId xmlns:p14="http://schemas.microsoft.com/office/powerpoint/2010/main" val="14626144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modes of imaging</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Prime focus</a:t>
            </a:r>
          </a:p>
          <a:p>
            <a:pPr lvl="1"/>
            <a:r>
              <a:rPr lang="en-US" dirty="0" smtClean="0"/>
              <a:t>The telescope objective (mirror or lens) replaces the traditional camera lens.</a:t>
            </a:r>
          </a:p>
          <a:p>
            <a:pPr lvl="1"/>
            <a:endParaRPr lang="en-US" dirty="0"/>
          </a:p>
          <a:p>
            <a:r>
              <a:rPr lang="en-US" dirty="0" smtClean="0"/>
              <a:t>Eyepiece Projection</a:t>
            </a:r>
          </a:p>
          <a:p>
            <a:pPr lvl="1"/>
            <a:r>
              <a:rPr lang="en-US" dirty="0" smtClean="0"/>
              <a:t>An eyepiece or Barlow lens extends the telescope’s focal length and images it onto the detector element.</a:t>
            </a:r>
          </a:p>
          <a:p>
            <a:pPr lvl="1"/>
            <a:endParaRPr lang="en-US" dirty="0" smtClean="0"/>
          </a:p>
          <a:p>
            <a:r>
              <a:rPr lang="en-US" dirty="0" smtClean="0"/>
              <a:t>Afocal Imaging</a:t>
            </a:r>
          </a:p>
          <a:p>
            <a:pPr lvl="1"/>
            <a:r>
              <a:rPr lang="en-US" dirty="0" smtClean="0"/>
              <a:t>The camera is placed behind the eyepiece and reimages it onto the imaging element</a:t>
            </a:r>
          </a:p>
          <a:p>
            <a:pPr lvl="1"/>
            <a:endParaRPr lang="en-US" dirty="0"/>
          </a:p>
          <a:p>
            <a:r>
              <a:rPr lang="en-US" dirty="0"/>
              <a:t>See also: </a:t>
            </a:r>
            <a:endParaRPr lang="en-US" dirty="0" smtClean="0"/>
          </a:p>
          <a:p>
            <a:pPr marL="0" indent="0">
              <a:buNone/>
            </a:pPr>
            <a:r>
              <a:rPr lang="en-US" dirty="0" smtClean="0"/>
              <a:t>	http</a:t>
            </a:r>
            <a:r>
              <a:rPr lang="en-US" dirty="0"/>
              <a:t>://</a:t>
            </a:r>
            <a:r>
              <a:rPr lang="en-US" dirty="0" err="1"/>
              <a:t>www.televue.com</a:t>
            </a:r>
            <a:r>
              <a:rPr lang="en-US" dirty="0"/>
              <a:t>/engine/TV3b_page.asp?id=85#.VmIBKdC3m0s</a:t>
            </a:r>
            <a:endParaRPr lang="en-US" dirty="0" smtClean="0"/>
          </a:p>
        </p:txBody>
      </p:sp>
    </p:spTree>
    <p:extLst>
      <p:ext uri="{BB962C8B-B14F-4D97-AF65-F5344CB8AC3E}">
        <p14:creationId xmlns:p14="http://schemas.microsoft.com/office/powerpoint/2010/main" val="46250041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Prime Focus Imaging</a:t>
            </a:r>
            <a:endParaRPr lang="en-US" dirty="0"/>
          </a:p>
        </p:txBody>
      </p:sp>
      <p:pic>
        <p:nvPicPr>
          <p:cNvPr id="4" name="Content Placeholder 3" descr="Imaging_PrimeFocus.gif"/>
          <p:cNvPicPr>
            <a:picLocks noGrp="1" noChangeAspect="1"/>
          </p:cNvPicPr>
          <p:nvPr>
            <p:ph idx="1"/>
          </p:nvPr>
        </p:nvPicPr>
        <p:blipFill>
          <a:blip r:embed="rId2">
            <a:extLst>
              <a:ext uri="{28A0092B-C50C-407E-A947-70E740481C1C}">
                <a14:useLocalDpi xmlns:a14="http://schemas.microsoft.com/office/drawing/2010/main" val="0"/>
              </a:ext>
            </a:extLst>
          </a:blip>
          <a:srcRect l="-13324" r="-13324"/>
          <a:stretch>
            <a:fillRect/>
          </a:stretch>
        </p:blipFill>
        <p:spPr/>
      </p:pic>
    </p:spTree>
    <p:extLst>
      <p:ext uri="{BB962C8B-B14F-4D97-AF65-F5344CB8AC3E}">
        <p14:creationId xmlns:p14="http://schemas.microsoft.com/office/powerpoint/2010/main" val="172385796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2-joson-aguirre-moon-photography.jpg"/>
          <p:cNvPicPr>
            <a:picLocks noGrp="1" noChangeAspect="1"/>
          </p:cNvPicPr>
          <p:nvPr>
            <p:ph idx="1"/>
          </p:nvPr>
        </p:nvPicPr>
        <p:blipFill>
          <a:blip r:embed="rId2">
            <a:extLst>
              <a:ext uri="{28A0092B-C50C-407E-A947-70E740481C1C}">
                <a14:useLocalDpi xmlns:a14="http://schemas.microsoft.com/office/drawing/2010/main" val="0"/>
              </a:ext>
            </a:extLst>
          </a:blip>
          <a:srcRect l="-10558" r="-10558"/>
          <a:stretch>
            <a:fillRect/>
          </a:stretch>
        </p:blipFill>
        <p:spPr/>
      </p:pic>
    </p:spTree>
    <p:extLst>
      <p:ext uri="{BB962C8B-B14F-4D97-AF65-F5344CB8AC3E}">
        <p14:creationId xmlns:p14="http://schemas.microsoft.com/office/powerpoint/2010/main" val="30974104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primefocus.jpg"/>
          <p:cNvPicPr>
            <a:picLocks noGrp="1" noChangeAspect="1"/>
          </p:cNvPicPr>
          <p:nvPr>
            <p:ph idx="1"/>
          </p:nvPr>
        </p:nvPicPr>
        <p:blipFill>
          <a:blip r:embed="rId2">
            <a:extLst>
              <a:ext uri="{28A0092B-C50C-407E-A947-70E740481C1C}">
                <a14:useLocalDpi xmlns:a14="http://schemas.microsoft.com/office/drawing/2010/main" val="0"/>
              </a:ext>
            </a:extLst>
          </a:blip>
          <a:srcRect l="-71221" r="-71221"/>
          <a:stretch>
            <a:fillRect/>
          </a:stretch>
        </p:blipFill>
        <p:spPr/>
      </p:pic>
    </p:spTree>
    <p:extLst>
      <p:ext uri="{BB962C8B-B14F-4D97-AF65-F5344CB8AC3E}">
        <p14:creationId xmlns:p14="http://schemas.microsoft.com/office/powerpoint/2010/main" val="40030999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Astro</a:t>
            </a:r>
            <a:r>
              <a:rPr lang="en-US" dirty="0" smtClean="0"/>
              <a:t>-Imaging Can </a:t>
            </a:r>
            <a:r>
              <a:rPr lang="en-US" smtClean="0"/>
              <a:t>Be Intimidating!</a:t>
            </a:r>
            <a:endParaRPr lang="en-US"/>
          </a:p>
        </p:txBody>
      </p:sp>
      <p:sp>
        <p:nvSpPr>
          <p:cNvPr id="3" name="Content Placeholder 2"/>
          <p:cNvSpPr>
            <a:spLocks noGrp="1"/>
          </p:cNvSpPr>
          <p:nvPr>
            <p:ph idx="1"/>
          </p:nvPr>
        </p:nvSpPr>
        <p:spPr>
          <a:xfrm>
            <a:off x="457200" y="1473199"/>
            <a:ext cx="8229600" cy="4525963"/>
          </a:xfrm>
        </p:spPr>
        <p:txBody>
          <a:bodyPr>
            <a:noAutofit/>
          </a:bodyPr>
          <a:lstStyle/>
          <a:p>
            <a:r>
              <a:rPr lang="en-US" sz="2600" dirty="0" smtClean="0"/>
              <a:t>Astro-imaging is a hobby that requires an interesting mix of technical and artistic skill.</a:t>
            </a:r>
          </a:p>
          <a:p>
            <a:r>
              <a:rPr lang="en-US" sz="2600" dirty="0" smtClean="0"/>
              <a:t>Hardware investment can be significant, especially if you want to do long exposures to record very faint objects.</a:t>
            </a:r>
          </a:p>
          <a:p>
            <a:r>
              <a:rPr lang="en-US" sz="2600" dirty="0" smtClean="0"/>
              <a:t>Long exposures may not be enough to guarantee success as seeing could do you in. You need to do it again!</a:t>
            </a:r>
          </a:p>
          <a:p>
            <a:r>
              <a:rPr lang="en-US" sz="2600" dirty="0" smtClean="0"/>
              <a:t>Getting the picture you want to share with others may require considerable time in processing the images on your computer. Some software for the image processing have steep learning curves and can be quite frustrating to the new user.</a:t>
            </a:r>
          </a:p>
          <a:p>
            <a:endParaRPr lang="en-US" sz="2600" dirty="0"/>
          </a:p>
        </p:txBody>
      </p:sp>
    </p:spTree>
    <p:extLst>
      <p:ext uri="{BB962C8B-B14F-4D97-AF65-F5344CB8AC3E}">
        <p14:creationId xmlns:p14="http://schemas.microsoft.com/office/powerpoint/2010/main" val="2556527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M002393.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84736892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Eyepiece Projection</a:t>
            </a:r>
            <a:endParaRPr lang="en-US" dirty="0"/>
          </a:p>
        </p:txBody>
      </p:sp>
      <p:pic>
        <p:nvPicPr>
          <p:cNvPr id="6" name="Content Placeholder 5" descr="telescope_projection_l.jpg"/>
          <p:cNvPicPr>
            <a:picLocks noGrp="1" noChangeAspect="1"/>
          </p:cNvPicPr>
          <p:nvPr>
            <p:ph idx="1"/>
          </p:nvPr>
        </p:nvPicPr>
        <p:blipFill>
          <a:blip r:embed="rId2">
            <a:extLst>
              <a:ext uri="{28A0092B-C50C-407E-A947-70E740481C1C}">
                <a14:useLocalDpi xmlns:a14="http://schemas.microsoft.com/office/drawing/2010/main" val="0"/>
              </a:ext>
            </a:extLst>
          </a:blip>
          <a:srcRect l="-10408" r="-10408"/>
          <a:stretch>
            <a:fillRect/>
          </a:stretch>
        </p:blipFill>
        <p:spPr/>
      </p:pic>
    </p:spTree>
    <p:extLst>
      <p:ext uri="{BB962C8B-B14F-4D97-AF65-F5344CB8AC3E}">
        <p14:creationId xmlns:p14="http://schemas.microsoft.com/office/powerpoint/2010/main" val="270707614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Eyepiece Projection</a:t>
            </a:r>
            <a:endParaRPr lang="en-US" dirty="0"/>
          </a:p>
        </p:txBody>
      </p:sp>
      <p:pic>
        <p:nvPicPr>
          <p:cNvPr id="4" name="Content Placeholder 3" descr="ep1.gif"/>
          <p:cNvPicPr>
            <a:picLocks noGrp="1" noChangeAspect="1"/>
          </p:cNvPicPr>
          <p:nvPr>
            <p:ph idx="1"/>
          </p:nvPr>
        </p:nvPicPr>
        <p:blipFill>
          <a:blip r:embed="rId2">
            <a:extLst>
              <a:ext uri="{28A0092B-C50C-407E-A947-70E740481C1C}">
                <a14:useLocalDpi xmlns:a14="http://schemas.microsoft.com/office/drawing/2010/main" val="0"/>
              </a:ext>
            </a:extLst>
          </a:blip>
          <a:srcRect t="-27780" b="-27780"/>
          <a:stretch>
            <a:fillRect/>
          </a:stretch>
        </p:blipFill>
        <p:spPr/>
      </p:pic>
    </p:spTree>
    <p:extLst>
      <p:ext uri="{BB962C8B-B14F-4D97-AF65-F5344CB8AC3E}">
        <p14:creationId xmlns:p14="http://schemas.microsoft.com/office/powerpoint/2010/main" val="46800256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Barlow Projection</a:t>
            </a:r>
            <a:endParaRPr lang="en-US" dirty="0"/>
          </a:p>
        </p:txBody>
      </p:sp>
      <p:pic>
        <p:nvPicPr>
          <p:cNvPr id="6" name="Content Placeholder 5" descr="ep2.gif"/>
          <p:cNvPicPr>
            <a:picLocks noGrp="1" noChangeAspect="1"/>
          </p:cNvPicPr>
          <p:nvPr>
            <p:ph idx="1"/>
          </p:nvPr>
        </p:nvPicPr>
        <p:blipFill>
          <a:blip r:embed="rId2">
            <a:extLst>
              <a:ext uri="{28A0092B-C50C-407E-A947-70E740481C1C}">
                <a14:useLocalDpi xmlns:a14="http://schemas.microsoft.com/office/drawing/2010/main" val="0"/>
              </a:ext>
            </a:extLst>
          </a:blip>
          <a:srcRect t="-7157" b="-7157"/>
          <a:stretch>
            <a:fillRect/>
          </a:stretch>
        </p:blipFill>
        <p:spPr/>
      </p:pic>
    </p:spTree>
    <p:extLst>
      <p:ext uri="{BB962C8B-B14F-4D97-AF65-F5344CB8AC3E}">
        <p14:creationId xmlns:p14="http://schemas.microsoft.com/office/powerpoint/2010/main" val="427628437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afocal.jpg"/>
          <p:cNvPicPr>
            <a:picLocks noGrp="1" noChangeAspect="1"/>
          </p:cNvPicPr>
          <p:nvPr>
            <p:ph idx="1"/>
          </p:nvPr>
        </p:nvPicPr>
        <p:blipFill>
          <a:blip r:embed="rId2">
            <a:extLst>
              <a:ext uri="{28A0092B-C50C-407E-A947-70E740481C1C}">
                <a14:useLocalDpi xmlns:a14="http://schemas.microsoft.com/office/drawing/2010/main" val="0"/>
              </a:ext>
            </a:extLst>
          </a:blip>
          <a:srcRect t="8717" b="8717"/>
          <a:stretch>
            <a:fillRect/>
          </a:stretch>
        </p:blipFill>
        <p:spPr/>
      </p:pic>
    </p:spTree>
    <p:extLst>
      <p:ext uri="{BB962C8B-B14F-4D97-AF65-F5344CB8AC3E}">
        <p14:creationId xmlns:p14="http://schemas.microsoft.com/office/powerpoint/2010/main" val="152037136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Afocal Imaging</a:t>
            </a:r>
            <a:endParaRPr lang="en-US" dirty="0"/>
          </a:p>
        </p:txBody>
      </p:sp>
      <p:pic>
        <p:nvPicPr>
          <p:cNvPr id="4" name="Content Placeholder 3" descr="Imaging_Afocal.gif"/>
          <p:cNvPicPr>
            <a:picLocks noGrp="1" noChangeAspect="1"/>
          </p:cNvPicPr>
          <p:nvPr>
            <p:ph idx="1"/>
          </p:nvPr>
        </p:nvPicPr>
        <p:blipFill>
          <a:blip r:embed="rId2">
            <a:extLst>
              <a:ext uri="{28A0092B-C50C-407E-A947-70E740481C1C}">
                <a14:useLocalDpi xmlns:a14="http://schemas.microsoft.com/office/drawing/2010/main" val="0"/>
              </a:ext>
            </a:extLst>
          </a:blip>
          <a:srcRect t="-27780" b="-27780"/>
          <a:stretch>
            <a:fillRect/>
          </a:stretch>
        </p:blipFill>
        <p:spPr/>
      </p:pic>
    </p:spTree>
    <p:extLst>
      <p:ext uri="{BB962C8B-B14F-4D97-AF65-F5344CB8AC3E}">
        <p14:creationId xmlns:p14="http://schemas.microsoft.com/office/powerpoint/2010/main" val="71138195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Afocal Imaging with a Cellphone Camera</a:t>
            </a:r>
            <a:endParaRPr lang="en-US" dirty="0"/>
          </a:p>
        </p:txBody>
      </p:sp>
      <p:pic>
        <p:nvPicPr>
          <p:cNvPr id="4" name="Content Placeholder 3" descr="afocal7.jpg"/>
          <p:cNvPicPr>
            <a:picLocks noGrp="1" noChangeAspect="1"/>
          </p:cNvPicPr>
          <p:nvPr>
            <p:ph idx="1"/>
          </p:nvPr>
        </p:nvPicPr>
        <p:blipFill>
          <a:blip r:embed="rId2">
            <a:extLst>
              <a:ext uri="{28A0092B-C50C-407E-A947-70E740481C1C}">
                <a14:useLocalDpi xmlns:a14="http://schemas.microsoft.com/office/drawing/2010/main" val="0"/>
              </a:ext>
            </a:extLst>
          </a:blip>
          <a:srcRect t="8717" b="8717"/>
          <a:stretch>
            <a:fillRect/>
          </a:stretch>
        </p:blipFill>
        <p:spPr/>
      </p:pic>
    </p:spTree>
    <p:extLst>
      <p:ext uri="{BB962C8B-B14F-4D97-AF65-F5344CB8AC3E}">
        <p14:creationId xmlns:p14="http://schemas.microsoft.com/office/powerpoint/2010/main" val="262734676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 can do better than hand holding the camera!</a:t>
            </a:r>
            <a:endParaRPr lang="en-US" dirty="0"/>
          </a:p>
        </p:txBody>
      </p:sp>
      <p:sp>
        <p:nvSpPr>
          <p:cNvPr id="3" name="Content Placeholder 2"/>
          <p:cNvSpPr>
            <a:spLocks noGrp="1"/>
          </p:cNvSpPr>
          <p:nvPr>
            <p:ph idx="1"/>
          </p:nvPr>
        </p:nvSpPr>
        <p:spPr/>
        <p:txBody>
          <a:bodyPr>
            <a:normAutofit lnSpcReduction="10000"/>
          </a:bodyPr>
          <a:lstStyle/>
          <a:p>
            <a:r>
              <a:rPr lang="en-US" dirty="0" smtClean="0"/>
              <a:t>While some folks have success by just holding their camera up to the eyepiece of the telescope, others aren’t so lucky (including me!) Hand held works best with a DSLR where you can see where you’re pointing.</a:t>
            </a:r>
          </a:p>
          <a:p>
            <a:r>
              <a:rPr lang="en-US" dirty="0" smtClean="0"/>
              <a:t>For about $60 you can get a bracket from Orion that mounts on the telescope at the eyepiece and can support either a cell phone or regular camera.</a:t>
            </a:r>
            <a:endParaRPr lang="en-US" dirty="0"/>
          </a:p>
        </p:txBody>
      </p:sp>
    </p:spTree>
    <p:extLst>
      <p:ext uri="{BB962C8B-B14F-4D97-AF65-F5344CB8AC3E}">
        <p14:creationId xmlns:p14="http://schemas.microsoft.com/office/powerpoint/2010/main" val="215109244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p2626.jpg"/>
          <p:cNvPicPr>
            <a:picLocks noGrp="1" noChangeAspect="1"/>
          </p:cNvPicPr>
          <p:nvPr>
            <p:ph idx="1"/>
          </p:nvPr>
        </p:nvPicPr>
        <p:blipFill>
          <a:blip r:embed="rId2">
            <a:extLst>
              <a:ext uri="{28A0092B-C50C-407E-A947-70E740481C1C}">
                <a14:useLocalDpi xmlns:a14="http://schemas.microsoft.com/office/drawing/2010/main" val="0"/>
              </a:ext>
            </a:extLst>
          </a:blip>
          <a:srcRect l="-15156" r="-15156"/>
          <a:stretch>
            <a:fillRect/>
          </a:stretch>
        </p:blipFill>
        <p:spPr/>
      </p:pic>
    </p:spTree>
    <p:extLst>
      <p:ext uri="{BB962C8B-B14F-4D97-AF65-F5344CB8AC3E}">
        <p14:creationId xmlns:p14="http://schemas.microsoft.com/office/powerpoint/2010/main" val="113954046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MAGE3A.jpg"/>
          <p:cNvPicPr>
            <a:picLocks noGrp="1" noChangeAspect="1"/>
          </p:cNvPicPr>
          <p:nvPr>
            <p:ph idx="1"/>
          </p:nvPr>
        </p:nvPicPr>
        <p:blipFill>
          <a:blip r:embed="rId3">
            <a:extLst>
              <a:ext uri="{28A0092B-C50C-407E-A947-70E740481C1C}">
                <a14:useLocalDpi xmlns:a14="http://schemas.microsoft.com/office/drawing/2010/main" val="0"/>
              </a:ext>
            </a:extLst>
          </a:blip>
          <a:srcRect l="-29226" r="-29226"/>
          <a:stretch>
            <a:fillRect/>
          </a:stretch>
        </p:blipFill>
        <p:spPr/>
      </p:pic>
    </p:spTree>
    <p:extLst>
      <p:ext uri="{BB962C8B-B14F-4D97-AF65-F5344CB8AC3E}">
        <p14:creationId xmlns:p14="http://schemas.microsoft.com/office/powerpoint/2010/main" val="348849433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Want to Do?</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Make pretty pictures of astronomical objects to share (i.e. show off!)</a:t>
            </a:r>
          </a:p>
          <a:p>
            <a:pPr lvl="1"/>
            <a:r>
              <a:rPr lang="en-US" dirty="0" smtClean="0"/>
              <a:t>Nightscapes &amp; Wide angle sky images</a:t>
            </a:r>
          </a:p>
          <a:p>
            <a:pPr lvl="1"/>
            <a:r>
              <a:rPr lang="en-US" dirty="0" smtClean="0"/>
              <a:t>Sun</a:t>
            </a:r>
          </a:p>
          <a:p>
            <a:pPr lvl="1"/>
            <a:r>
              <a:rPr lang="en-US" dirty="0" smtClean="0"/>
              <a:t>Moon</a:t>
            </a:r>
          </a:p>
          <a:p>
            <a:pPr lvl="1"/>
            <a:r>
              <a:rPr lang="en-US" dirty="0" smtClean="0"/>
              <a:t>Planets</a:t>
            </a:r>
          </a:p>
          <a:p>
            <a:pPr lvl="1"/>
            <a:r>
              <a:rPr lang="en-US" dirty="0" smtClean="0"/>
              <a:t>Deep Sky Objects</a:t>
            </a:r>
            <a:endParaRPr lang="en-US" dirty="0"/>
          </a:p>
          <a:p>
            <a:pPr lvl="1"/>
            <a:endParaRPr lang="en-US" dirty="0"/>
          </a:p>
          <a:p>
            <a:r>
              <a:rPr lang="en-US" dirty="0" smtClean="0"/>
              <a:t>Overcome the technical challenges of astro-imaging.</a:t>
            </a:r>
          </a:p>
          <a:p>
            <a:endParaRPr lang="en-US" dirty="0" smtClean="0"/>
          </a:p>
          <a:p>
            <a:r>
              <a:rPr lang="en-US" dirty="0" smtClean="0"/>
              <a:t>Learn more about the objects in the sky.</a:t>
            </a:r>
          </a:p>
          <a:p>
            <a:endParaRPr lang="en-US" dirty="0"/>
          </a:p>
          <a:p>
            <a:r>
              <a:rPr lang="en-US" dirty="0" smtClean="0"/>
              <a:t>Get great images with simple equipment.</a:t>
            </a:r>
          </a:p>
          <a:p>
            <a:endParaRPr lang="en-US" dirty="0"/>
          </a:p>
          <a:p>
            <a:r>
              <a:rPr lang="en-US" dirty="0" smtClean="0"/>
              <a:t>Have fun!</a:t>
            </a:r>
          </a:p>
          <a:p>
            <a:endParaRPr lang="en-US" dirty="0"/>
          </a:p>
        </p:txBody>
      </p:sp>
    </p:spTree>
    <p:extLst>
      <p:ext uri="{BB962C8B-B14F-4D97-AF65-F5344CB8AC3E}">
        <p14:creationId xmlns:p14="http://schemas.microsoft.com/office/powerpoint/2010/main" val="293634754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CCD Cameras for Astronomy</a:t>
            </a:r>
            <a:endParaRPr lang="en-US" dirty="0"/>
          </a:p>
        </p:txBody>
      </p:sp>
      <p:sp>
        <p:nvSpPr>
          <p:cNvPr id="5" name="Subtitle 4"/>
          <p:cNvSpPr>
            <a:spLocks noGrp="1"/>
          </p:cNvSpPr>
          <p:nvPr>
            <p:ph type="subTitle" idx="1"/>
          </p:nvPr>
        </p:nvSpPr>
        <p:spPr/>
        <p:txBody>
          <a:bodyPr/>
          <a:lstStyle/>
          <a:p>
            <a:endParaRPr lang="en-US" dirty="0">
              <a:solidFill>
                <a:schemeClr val="tx1"/>
              </a:solidFill>
            </a:endParaRPr>
          </a:p>
        </p:txBody>
      </p:sp>
    </p:spTree>
    <p:extLst>
      <p:ext uri="{BB962C8B-B14F-4D97-AF65-F5344CB8AC3E}">
        <p14:creationId xmlns:p14="http://schemas.microsoft.com/office/powerpoint/2010/main" val="58914136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CCD Revolution</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In professional astronomy, CCDs made their initial appearance in the late 1970s</a:t>
            </a:r>
            <a:r>
              <a:rPr lang="en-US" dirty="0"/>
              <a:t>. </a:t>
            </a:r>
            <a:r>
              <a:rPr lang="en-US" dirty="0" smtClean="0"/>
              <a:t> </a:t>
            </a:r>
            <a:r>
              <a:rPr lang="en-US" dirty="0"/>
              <a:t>So began the field of Electronically Assisted Astronomy.</a:t>
            </a:r>
          </a:p>
          <a:p>
            <a:r>
              <a:rPr lang="en-US" dirty="0" smtClean="0"/>
              <a:t> It became obvious that with these detectors even small or medium sized telescopes could record images that previously only could be obtained with photographic plates taken on the biggest telescopes.</a:t>
            </a:r>
          </a:p>
          <a:p>
            <a:r>
              <a:rPr lang="en-US" dirty="0" smtClean="0"/>
              <a:t>Amateur astronomers also wanted to get in on the new technology but initially the cost was prohibitive. The search was on for alternatives that would allow them to benefit as well</a:t>
            </a:r>
            <a:endParaRPr lang="en-US" dirty="0"/>
          </a:p>
        </p:txBody>
      </p:sp>
    </p:spTree>
    <p:extLst>
      <p:ext uri="{BB962C8B-B14F-4D97-AF65-F5344CB8AC3E}">
        <p14:creationId xmlns:p14="http://schemas.microsoft.com/office/powerpoint/2010/main" val="279244119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QCUIAG</a:t>
            </a:r>
            <a:endParaRPr lang="en-US" dirty="0"/>
          </a:p>
        </p:txBody>
      </p:sp>
      <p:sp>
        <p:nvSpPr>
          <p:cNvPr id="3" name="Content Placeholder 2"/>
          <p:cNvSpPr>
            <a:spLocks noGrp="1"/>
          </p:cNvSpPr>
          <p:nvPr>
            <p:ph idx="1"/>
          </p:nvPr>
        </p:nvSpPr>
        <p:spPr>
          <a:xfrm>
            <a:off x="666750" y="1437999"/>
            <a:ext cx="8229600" cy="4525963"/>
          </a:xfrm>
        </p:spPr>
        <p:txBody>
          <a:bodyPr>
            <a:noAutofit/>
          </a:bodyPr>
          <a:lstStyle/>
          <a:p>
            <a:r>
              <a:rPr lang="en-US" sz="2400" dirty="0" smtClean="0"/>
              <a:t>The QuickCam Unconventional Imaging Astronomy Group</a:t>
            </a:r>
          </a:p>
          <a:p>
            <a:pPr lvl="1"/>
            <a:r>
              <a:rPr lang="en-US" sz="2400" dirty="0" smtClean="0"/>
              <a:t>Much of the pioneering work using unconventional devices (webcams, video surveillance cameras) for Electronic Assisted Astronomy was done by our British friends</a:t>
            </a:r>
          </a:p>
          <a:p>
            <a:pPr lvl="1"/>
            <a:r>
              <a:rPr lang="en-US" sz="2400" dirty="0" smtClean="0"/>
              <a:t>And, much of this work was motivated by the high cost of conventional imaging devices (CCDs).</a:t>
            </a:r>
          </a:p>
          <a:p>
            <a:r>
              <a:rPr lang="en-US" sz="2400" dirty="0" smtClean="0"/>
              <a:t>Early on, both webcams and video cameras used CCDs to record the image. With a  bit of software or hardware, the image stream coming from the camera could be recorded in the user’s computer, or really clever folks figured out how to modify the camera to exposure a frame longer.</a:t>
            </a:r>
            <a:endParaRPr lang="en-US" sz="2400" dirty="0"/>
          </a:p>
        </p:txBody>
      </p:sp>
    </p:spTree>
    <p:extLst>
      <p:ext uri="{BB962C8B-B14F-4D97-AF65-F5344CB8AC3E}">
        <p14:creationId xmlns:p14="http://schemas.microsoft.com/office/powerpoint/2010/main" val="27715754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513"/>
            <a:ext cx="8229600" cy="1143000"/>
          </a:xfrm>
        </p:spPr>
        <p:txBody>
          <a:bodyPr/>
          <a:lstStyle/>
          <a:p>
            <a:r>
              <a:rPr lang="en-US" dirty="0" smtClean="0"/>
              <a:t>Deep Sky Objects</a:t>
            </a:r>
            <a:endParaRPr lang="en-US" dirty="0"/>
          </a:p>
        </p:txBody>
      </p:sp>
      <p:sp>
        <p:nvSpPr>
          <p:cNvPr id="3" name="Content Placeholder 2"/>
          <p:cNvSpPr>
            <a:spLocks noGrp="1"/>
          </p:cNvSpPr>
          <p:nvPr>
            <p:ph idx="1"/>
          </p:nvPr>
        </p:nvSpPr>
        <p:spPr>
          <a:xfrm>
            <a:off x="457200" y="1050188"/>
            <a:ext cx="8229600" cy="4525963"/>
          </a:xfrm>
        </p:spPr>
        <p:txBody>
          <a:bodyPr>
            <a:noAutofit/>
          </a:bodyPr>
          <a:lstStyle/>
          <a:p>
            <a:r>
              <a:rPr lang="en-US" sz="2400" dirty="0" smtClean="0"/>
              <a:t>If you wanted to record deep sky objects with a webcam you will needed to physically modify the webcam to take longer exposures. Remember – fainter is harder!</a:t>
            </a:r>
          </a:p>
          <a:p>
            <a:r>
              <a:rPr lang="en-US" sz="2400" dirty="0" smtClean="0"/>
              <a:t>This entails</a:t>
            </a:r>
          </a:p>
          <a:p>
            <a:pPr lvl="1"/>
            <a:r>
              <a:rPr lang="en-US" sz="2400" dirty="0" smtClean="0"/>
              <a:t>Finding a webcam that uses a CCD (most new ones do not), but suitable ones can be found on </a:t>
            </a:r>
            <a:r>
              <a:rPr lang="en-US" sz="2400" dirty="0" err="1" smtClean="0"/>
              <a:t>Ebay</a:t>
            </a:r>
            <a:r>
              <a:rPr lang="en-US" sz="2400" dirty="0" smtClean="0"/>
              <a:t>. There are lists of suitable models out on the web.</a:t>
            </a:r>
          </a:p>
          <a:p>
            <a:pPr lvl="1"/>
            <a:r>
              <a:rPr lang="en-US" sz="2400" dirty="0" smtClean="0"/>
              <a:t>Modify the camera hardware to prevent immediate readout (integrate longer). There are extensive discussions on how to do this on the web and in the books mentioned earlier.</a:t>
            </a:r>
          </a:p>
        </p:txBody>
      </p:sp>
    </p:spTree>
    <p:extLst>
      <p:ext uri="{BB962C8B-B14F-4D97-AF65-F5344CB8AC3E}">
        <p14:creationId xmlns:p14="http://schemas.microsoft.com/office/powerpoint/2010/main" val="25111425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has Webcam Imaging Faded Away?</a:t>
            </a:r>
            <a:endParaRPr lang="en-US" dirty="0"/>
          </a:p>
        </p:txBody>
      </p:sp>
      <p:sp>
        <p:nvSpPr>
          <p:cNvPr id="3" name="Content Placeholder 2"/>
          <p:cNvSpPr>
            <a:spLocks noGrp="1"/>
          </p:cNvSpPr>
          <p:nvPr>
            <p:ph idx="1"/>
          </p:nvPr>
        </p:nvSpPr>
        <p:spPr/>
        <p:txBody>
          <a:bodyPr>
            <a:normAutofit lnSpcReduction="10000"/>
          </a:bodyPr>
          <a:lstStyle/>
          <a:p>
            <a:r>
              <a:rPr lang="en-US" dirty="0" smtClean="0"/>
              <a:t>Competition from commercial planetary (CMOS) and deep sky (CCD) cameras that are now very affordable.</a:t>
            </a:r>
          </a:p>
          <a:p>
            <a:r>
              <a:rPr lang="en-US" dirty="0" smtClean="0"/>
              <a:t>Finding webcams that can be easily modified is getting harder (but still possible on eBay). No longer just remove the lens and add an eyepiece tube.</a:t>
            </a:r>
          </a:p>
          <a:p>
            <a:r>
              <a:rPr lang="en-US" dirty="0" smtClean="0"/>
              <a:t>Small sensor area, resulting in very limited field of view.</a:t>
            </a:r>
          </a:p>
          <a:p>
            <a:endParaRPr lang="en-US" dirty="0"/>
          </a:p>
        </p:txBody>
      </p:sp>
    </p:spTree>
    <p:extLst>
      <p:ext uri="{BB962C8B-B14F-4D97-AF65-F5344CB8AC3E}">
        <p14:creationId xmlns:p14="http://schemas.microsoft.com/office/powerpoint/2010/main" val="289072502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Economical Commercial Options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Orion</a:t>
            </a:r>
          </a:p>
          <a:p>
            <a:pPr lvl="1"/>
            <a:r>
              <a:rPr lang="en-US" dirty="0" smtClean="0"/>
              <a:t>Two CMOS Solar System Imagers under $200</a:t>
            </a:r>
          </a:p>
          <a:p>
            <a:pPr lvl="1"/>
            <a:r>
              <a:rPr lang="en-US" dirty="0" smtClean="0"/>
              <a:t>G3 Deep Space CCD cameras ($400). Available in both color and monochrome</a:t>
            </a:r>
          </a:p>
          <a:p>
            <a:r>
              <a:rPr lang="en-US" dirty="0" err="1" smtClean="0"/>
              <a:t>Celestron</a:t>
            </a:r>
            <a:r>
              <a:rPr lang="en-US" dirty="0" smtClean="0"/>
              <a:t> </a:t>
            </a:r>
          </a:p>
          <a:p>
            <a:pPr lvl="1"/>
            <a:r>
              <a:rPr lang="en-US" dirty="0" smtClean="0"/>
              <a:t>Burst cameras (under $200)</a:t>
            </a:r>
          </a:p>
          <a:p>
            <a:pPr lvl="1"/>
            <a:r>
              <a:rPr lang="en-US" dirty="0" err="1" smtClean="0"/>
              <a:t>Skyris</a:t>
            </a:r>
            <a:r>
              <a:rPr lang="en-US" dirty="0" smtClean="0"/>
              <a:t> cameras with CMOS and CCD sensors.</a:t>
            </a:r>
            <a:r>
              <a:rPr lang="en-US" dirty="0"/>
              <a:t> </a:t>
            </a:r>
            <a:r>
              <a:rPr lang="en-US" dirty="0" smtClean="0"/>
              <a:t>Prices range from $400 to $600. Most useful for solar system objects. These are used by both Robert Reeves and Christopher Go for their impressive imaging of the moon and Jupiter.</a:t>
            </a:r>
          </a:p>
        </p:txBody>
      </p:sp>
    </p:spTree>
    <p:extLst>
      <p:ext uri="{BB962C8B-B14F-4D97-AF65-F5344CB8AC3E}">
        <p14:creationId xmlns:p14="http://schemas.microsoft.com/office/powerpoint/2010/main" val="362791347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Moon with my ETX90 &amp; webcam</a:t>
            </a:r>
            <a:endParaRPr lang="en-US" dirty="0"/>
          </a:p>
        </p:txBody>
      </p:sp>
      <p:sp>
        <p:nvSpPr>
          <p:cNvPr id="3" name="TextBox 2"/>
          <p:cNvSpPr txBox="1"/>
          <p:nvPr/>
        </p:nvSpPr>
        <p:spPr>
          <a:xfrm>
            <a:off x="806305" y="3426481"/>
            <a:ext cx="184666" cy="369332"/>
          </a:xfrm>
          <a:prstGeom prst="rect">
            <a:avLst/>
          </a:prstGeom>
          <a:noFill/>
        </p:spPr>
        <p:txBody>
          <a:bodyPr wrap="none" rtlCol="0">
            <a:spAutoFit/>
          </a:bodyPr>
          <a:lstStyle/>
          <a:p>
            <a:endParaRPr lang="en-US" dirty="0"/>
          </a:p>
        </p:txBody>
      </p:sp>
      <p:pic>
        <p:nvPicPr>
          <p:cNvPr id="8" name="Capture 11_10_2014 11_45_26 PM (Converted).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163" y="1640512"/>
            <a:ext cx="6034087" cy="4525963"/>
          </a:xfrm>
        </p:spPr>
      </p:pic>
    </p:spTree>
    <p:extLst>
      <p:ext uri="{BB962C8B-B14F-4D97-AF65-F5344CB8AC3E}">
        <p14:creationId xmlns:p14="http://schemas.microsoft.com/office/powerpoint/2010/main" val="394893092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Lunar Mosaic </a:t>
            </a:r>
            <a:endParaRPr lang="en-US" dirty="0"/>
          </a:p>
        </p:txBody>
      </p:sp>
      <p:pic>
        <p:nvPicPr>
          <p:cNvPr id="4" name="Content Placeholder 3" descr="photoshop5.jpg"/>
          <p:cNvPicPr>
            <a:picLocks noGrp="1" noChangeAspect="1"/>
          </p:cNvPicPr>
          <p:nvPr>
            <p:ph idx="1"/>
          </p:nvPr>
        </p:nvPicPr>
        <p:blipFill>
          <a:blip r:embed="rId2">
            <a:extLst>
              <a:ext uri="{28A0092B-C50C-407E-A947-70E740481C1C}">
                <a14:useLocalDpi xmlns:a14="http://schemas.microsoft.com/office/drawing/2010/main" val="0"/>
              </a:ext>
            </a:extLst>
          </a:blip>
          <a:srcRect l="-51876" r="-51876"/>
          <a:stretch>
            <a:fillRect/>
          </a:stretch>
        </p:blipFill>
        <p:spPr/>
      </p:pic>
      <p:pic>
        <p:nvPicPr>
          <p:cNvPr id="5" name="Content Placeholder 3" descr="lune_2004_10_23.jpg"/>
          <p:cNvPicPr>
            <a:picLocks noChangeAspect="1"/>
          </p:cNvPicPr>
          <p:nvPr/>
        </p:nvPicPr>
        <p:blipFill>
          <a:blip r:embed="rId3">
            <a:extLst>
              <a:ext uri="{28A0092B-C50C-407E-A947-70E740481C1C}">
                <a14:useLocalDpi xmlns:a14="http://schemas.microsoft.com/office/drawing/2010/main" val="0"/>
              </a:ext>
            </a:extLst>
          </a:blip>
          <a:srcRect l="-44299" r="-44299"/>
          <a:stretch>
            <a:fillRect/>
          </a:stretch>
        </p:blipFill>
        <p:spPr>
          <a:xfrm>
            <a:off x="609600" y="1625598"/>
            <a:ext cx="8229600" cy="4525963"/>
          </a:xfrm>
          <a:prstGeom prst="rect">
            <a:avLst/>
          </a:prstGeom>
        </p:spPr>
      </p:pic>
    </p:spTree>
    <p:extLst>
      <p:ext uri="{BB962C8B-B14F-4D97-AF65-F5344CB8AC3E}">
        <p14:creationId xmlns:p14="http://schemas.microsoft.com/office/powerpoint/2010/main" val="3226964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Jupiter Rotation Video</a:t>
            </a:r>
            <a:endParaRPr lang="en-US" dirty="0"/>
          </a:p>
        </p:txBody>
      </p:sp>
      <p:pic>
        <p:nvPicPr>
          <p:cNvPr id="4" name="Content Placeholder 3" descr="20020217jupiterrotation.gif"/>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p:pic>
    </p:spTree>
    <p:extLst>
      <p:ext uri="{BB962C8B-B14F-4D97-AF65-F5344CB8AC3E}">
        <p14:creationId xmlns:p14="http://schemas.microsoft.com/office/powerpoint/2010/main" val="244998812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Lucky Imaging</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Lucky imaging requires capturing a series of images (frames) of a field and then just keeping those that have the best exposure, seeing, etc. The image sequence can be from a webcam, video cam, or even a series of images from a DSLR.</a:t>
            </a:r>
          </a:p>
          <a:p>
            <a:r>
              <a:rPr lang="en-US" dirty="0" smtClean="0"/>
              <a:t>Historically this can be traced back to work done in the 1950s by </a:t>
            </a:r>
            <a:r>
              <a:rPr lang="en-US" dirty="0" err="1" smtClean="0"/>
              <a:t>CalTech</a:t>
            </a:r>
            <a:r>
              <a:rPr lang="en-US" dirty="0" smtClean="0"/>
              <a:t> physicist Robert Leighton to used an electronic limb guider and a movie camera to take pictures of planets on the Mt. Wilson 60 inch telescope.</a:t>
            </a:r>
          </a:p>
          <a:p>
            <a:r>
              <a:rPr lang="en-US" dirty="0" smtClean="0"/>
              <a:t>This is a remarkably effective approach to obtaining near diffraction limited quality images from the ground.</a:t>
            </a:r>
          </a:p>
          <a:p>
            <a:r>
              <a:rPr lang="en-US" dirty="0" smtClean="0"/>
              <a:t>An excellent discussion of lucky imaging can </a:t>
            </a:r>
            <a:r>
              <a:rPr lang="en-US" dirty="0"/>
              <a:t>be found at </a:t>
            </a:r>
            <a:r>
              <a:rPr lang="en-US" dirty="0" smtClean="0"/>
              <a:t>                                                                                                                           </a:t>
            </a:r>
            <a:r>
              <a:rPr lang="en-US" dirty="0" smtClean="0">
                <a:hlinkClick r:id="rId3"/>
              </a:rPr>
              <a:t>http</a:t>
            </a:r>
            <a:r>
              <a:rPr lang="en-US" dirty="0">
                <a:hlinkClick r:id="rId3"/>
              </a:rPr>
              <a:t>://www.ast.cam.ac.uk/research/lucky</a:t>
            </a:r>
            <a:r>
              <a:rPr lang="en-US" dirty="0" smtClean="0">
                <a:hlinkClick r:id="rId3"/>
              </a:rPr>
              <a:t>/</a:t>
            </a:r>
            <a:endParaRPr lang="en-US" dirty="0" smtClean="0"/>
          </a:p>
          <a:p>
            <a:r>
              <a:rPr lang="en-US" dirty="0" smtClean="0"/>
              <a:t>Lucky imaging is just the register and stacking of  individual images (video frames) as we have already seen, just throwing out the frames that are somehow deemed to be “poor.”</a:t>
            </a:r>
          </a:p>
          <a:p>
            <a:r>
              <a:rPr lang="en-US" dirty="0" smtClean="0"/>
              <a:t>So, why don’t professional astronomers use more lucky imaging?</a:t>
            </a:r>
            <a:endParaRPr lang="en-US" dirty="0"/>
          </a:p>
        </p:txBody>
      </p:sp>
    </p:spTree>
    <p:extLst>
      <p:ext uri="{BB962C8B-B14F-4D97-AF65-F5344CB8AC3E}">
        <p14:creationId xmlns:p14="http://schemas.microsoft.com/office/powerpoint/2010/main" val="1632286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this talk</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 can’t make you an expert in astro-imaging in an half hour long talk. But, I can show you what is </a:t>
            </a:r>
            <a:r>
              <a:rPr lang="en-US" i="1" dirty="0" smtClean="0"/>
              <a:t>possible </a:t>
            </a:r>
            <a:r>
              <a:rPr lang="en-US" dirty="0" smtClean="0"/>
              <a:t>to do with some simple equipment. These can be achieved with short exposures!</a:t>
            </a:r>
          </a:p>
          <a:p>
            <a:r>
              <a:rPr lang="en-US" dirty="0" smtClean="0"/>
              <a:t>I will cover</a:t>
            </a:r>
          </a:p>
          <a:p>
            <a:pPr lvl="1"/>
            <a:r>
              <a:rPr lang="en-US" dirty="0" smtClean="0"/>
              <a:t>Shooting the stars. What you can do with a camera on a fixed tripod and some software processing.</a:t>
            </a:r>
          </a:p>
          <a:p>
            <a:pPr lvl="1"/>
            <a:r>
              <a:rPr lang="en-US" dirty="0" smtClean="0"/>
              <a:t>Attaching your camera to a telescope.</a:t>
            </a:r>
          </a:p>
          <a:p>
            <a:pPr lvl="1"/>
            <a:r>
              <a:rPr lang="en-US" dirty="0" smtClean="0"/>
              <a:t>Alternatives to more expensive imaging cameras – webcams and video surveillance camera.</a:t>
            </a:r>
          </a:p>
          <a:p>
            <a:pPr lvl="1"/>
            <a:r>
              <a:rPr lang="en-US" dirty="0" smtClean="0"/>
              <a:t>Some useful software packages for processing your digital images.</a:t>
            </a:r>
            <a:endParaRPr lang="en-US" dirty="0"/>
          </a:p>
        </p:txBody>
      </p:sp>
    </p:spTree>
    <p:extLst>
      <p:ext uri="{BB962C8B-B14F-4D97-AF65-F5344CB8AC3E}">
        <p14:creationId xmlns:p14="http://schemas.microsoft.com/office/powerpoint/2010/main" val="248443323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Video Astronomy: Instant Gratification</a:t>
            </a:r>
            <a:endParaRPr lang="en-US" dirty="0"/>
          </a:p>
        </p:txBody>
      </p:sp>
      <p:sp>
        <p:nvSpPr>
          <p:cNvPr id="3" name="Content Placeholder 2"/>
          <p:cNvSpPr>
            <a:spLocks noGrp="1"/>
          </p:cNvSpPr>
          <p:nvPr>
            <p:ph idx="1"/>
          </p:nvPr>
        </p:nvSpPr>
        <p:spPr>
          <a:xfrm>
            <a:off x="457200" y="1341912"/>
            <a:ext cx="8229600" cy="4525963"/>
          </a:xfrm>
        </p:spPr>
        <p:txBody>
          <a:bodyPr>
            <a:noAutofit/>
          </a:bodyPr>
          <a:lstStyle/>
          <a:p>
            <a:r>
              <a:rPr lang="en-US" sz="2400" dirty="0"/>
              <a:t>While many </a:t>
            </a:r>
            <a:r>
              <a:rPr lang="en-US" sz="2400" dirty="0" err="1"/>
              <a:t>astro</a:t>
            </a:r>
            <a:r>
              <a:rPr lang="en-US" sz="2400" dirty="0"/>
              <a:t>-videographers are more interested in live views and streaming observing sessions, these devices can provide </a:t>
            </a:r>
            <a:r>
              <a:rPr lang="en-US" sz="2400" dirty="0" smtClean="0"/>
              <a:t>some excellent </a:t>
            </a:r>
            <a:r>
              <a:rPr lang="en-US" sz="2400" dirty="0"/>
              <a:t>imaging opportunities.</a:t>
            </a:r>
          </a:p>
          <a:p>
            <a:r>
              <a:rPr lang="en-US" sz="2400" dirty="0" smtClean="0"/>
              <a:t>An alternative to modifying a webcam for long exposures or buying a commercial CCD camera is to use a CCTV camera. Models suitable for taking good astronomical images cost as little as $100 - $200.</a:t>
            </a:r>
          </a:p>
          <a:p>
            <a:r>
              <a:rPr lang="en-US" sz="2400" dirty="0" smtClean="0"/>
              <a:t>The new generation of CCTV cameras do internal image summing to improve sensitivity. You can then stack these images to go even fainter.</a:t>
            </a:r>
          </a:p>
          <a:p>
            <a:r>
              <a:rPr lang="en-US" sz="2400" dirty="0" smtClean="0"/>
              <a:t>But, if you are a DIY person, you can still get good results using simple board cameras (no on board frame stacking) and performing the image stacking entirely in the computer.</a:t>
            </a:r>
          </a:p>
        </p:txBody>
      </p:sp>
    </p:spTree>
    <p:extLst>
      <p:ext uri="{BB962C8B-B14F-4D97-AF65-F5344CB8AC3E}">
        <p14:creationId xmlns:p14="http://schemas.microsoft.com/office/powerpoint/2010/main" val="90808563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 chip Video Integration</a:t>
            </a:r>
            <a:endParaRPr lang="en-US" dirty="0"/>
          </a:p>
        </p:txBody>
      </p:sp>
      <p:sp>
        <p:nvSpPr>
          <p:cNvPr id="3" name="Content Placeholder 2"/>
          <p:cNvSpPr>
            <a:spLocks noGrp="1"/>
          </p:cNvSpPr>
          <p:nvPr>
            <p:ph idx="1"/>
          </p:nvPr>
        </p:nvSpPr>
        <p:spPr/>
        <p:txBody>
          <a:bodyPr>
            <a:noAutofit/>
          </a:bodyPr>
          <a:lstStyle/>
          <a:p>
            <a:r>
              <a:rPr lang="en-US" sz="2400" dirty="0" smtClean="0"/>
              <a:t>Video </a:t>
            </a:r>
            <a:r>
              <a:rPr lang="en-US" sz="2400" dirty="0"/>
              <a:t>integration captures video frames on the fly, and sums each successive frame in a 32 bits/pixel Fits </a:t>
            </a:r>
            <a:r>
              <a:rPr lang="en-US" sz="2400" dirty="0" smtClean="0"/>
              <a:t>file(</a:t>
            </a:r>
            <a:r>
              <a:rPr lang="en-US" sz="2400" dirty="0"/>
              <a:t>Flexible Image </a:t>
            </a:r>
            <a:r>
              <a:rPr lang="en-US" sz="2400" dirty="0" smtClean="0"/>
              <a:t>Transport </a:t>
            </a:r>
            <a:r>
              <a:rPr lang="en-US" sz="2400" dirty="0"/>
              <a:t>System, the astronomical standard for image files) file. The 32 bit 'depth' of this Fits file is very important as it allows approximately 16 million individual frames to be summed before any pixel saturates</a:t>
            </a:r>
            <a:r>
              <a:rPr lang="en-US" sz="2400" dirty="0" smtClean="0"/>
              <a:t>.</a:t>
            </a:r>
          </a:p>
          <a:p>
            <a:r>
              <a:rPr lang="en-US" sz="2400" dirty="0"/>
              <a:t>Video integration effectively </a:t>
            </a:r>
            <a:r>
              <a:rPr lang="en-US" sz="2400" dirty="0" smtClean="0"/>
              <a:t>synthesizes </a:t>
            </a:r>
            <a:r>
              <a:rPr lang="en-US" sz="2400" dirty="0"/>
              <a:t>long exposures by adding together many short exposures</a:t>
            </a:r>
            <a:r>
              <a:rPr lang="en-US" sz="2400" dirty="0" smtClean="0"/>
              <a:t>.</a:t>
            </a:r>
          </a:p>
          <a:p>
            <a:r>
              <a:rPr lang="en-US" sz="2400" dirty="0" smtClean="0"/>
              <a:t>See the QCUIAG website and follow the link for Video Integration to synthesize long integrations.</a:t>
            </a:r>
            <a:endParaRPr lang="en-US" sz="2400" dirty="0"/>
          </a:p>
        </p:txBody>
      </p:sp>
    </p:spTree>
    <p:extLst>
      <p:ext uri="{BB962C8B-B14F-4D97-AF65-F5344CB8AC3E}">
        <p14:creationId xmlns:p14="http://schemas.microsoft.com/office/powerpoint/2010/main" val="46515135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Sammy Camera</a:t>
            </a:r>
            <a:endParaRPr lang="en-US" dirty="0"/>
          </a:p>
        </p:txBody>
      </p:sp>
      <p:pic>
        <p:nvPicPr>
          <p:cNvPr id="4" name="Content Placeholder 3" descr="DSCF0105.JPG"/>
          <p:cNvPicPr>
            <a:picLocks noGrp="1" noChangeAspect="1"/>
          </p:cNvPicPr>
          <p:nvPr>
            <p:ph idx="1"/>
          </p:nvPr>
        </p:nvPicPr>
        <p:blipFill>
          <a:blip r:embed="rId2">
            <a:extLst>
              <a:ext uri="{28A0092B-C50C-407E-A947-70E740481C1C}">
                <a14:useLocalDpi xmlns:a14="http://schemas.microsoft.com/office/drawing/2010/main" val="0"/>
              </a:ext>
            </a:extLst>
          </a:blip>
          <a:srcRect l="-6368" r="-6368"/>
          <a:stretch>
            <a:fillRect/>
          </a:stretch>
        </p:blipFill>
        <p:spPr/>
      </p:pic>
    </p:spTree>
    <p:extLst>
      <p:ext uri="{BB962C8B-B14F-4D97-AF65-F5344CB8AC3E}">
        <p14:creationId xmlns:p14="http://schemas.microsoft.com/office/powerpoint/2010/main" val="347404474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frame of M27</a:t>
            </a:r>
            <a:endParaRPr lang="en-US" dirty="0"/>
          </a:p>
        </p:txBody>
      </p:sp>
      <p:pic>
        <p:nvPicPr>
          <p:cNvPr id="4" name="Content Placeholder 3" descr="image00000050.JPG"/>
          <p:cNvPicPr>
            <a:picLocks noGrp="1" noChangeAspect="1"/>
          </p:cNvPicPr>
          <p:nvPr>
            <p:ph idx="1"/>
          </p:nvPr>
        </p:nvPicPr>
        <p:blipFill>
          <a:blip r:embed="rId3">
            <a:extLst>
              <a:ext uri="{28A0092B-C50C-407E-A947-70E740481C1C}">
                <a14:useLocalDpi xmlns:a14="http://schemas.microsoft.com/office/drawing/2010/main" val="0"/>
              </a:ext>
            </a:extLst>
          </a:blip>
          <a:srcRect l="-17458" r="-17458"/>
          <a:stretch>
            <a:fillRect/>
          </a:stretch>
        </p:blipFill>
        <p:spPr/>
      </p:pic>
    </p:spTree>
    <p:extLst>
      <p:ext uri="{BB962C8B-B14F-4D97-AF65-F5344CB8AC3E}">
        <p14:creationId xmlns:p14="http://schemas.microsoft.com/office/powerpoint/2010/main" val="402535606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M27</a:t>
            </a:r>
            <a:endParaRPr lang="en-US" dirty="0"/>
          </a:p>
        </p:txBody>
      </p:sp>
      <p:pic>
        <p:nvPicPr>
          <p:cNvPr id="4" name="Content Placeholder 3" descr="M27.JPG"/>
          <p:cNvPicPr>
            <a:picLocks noGrp="1" noChangeAspect="1"/>
          </p:cNvPicPr>
          <p:nvPr>
            <p:ph idx="1"/>
          </p:nvPr>
        </p:nvPicPr>
        <p:blipFill>
          <a:blip r:embed="rId3">
            <a:extLst>
              <a:ext uri="{28A0092B-C50C-407E-A947-70E740481C1C}">
                <a14:useLocalDpi xmlns:a14="http://schemas.microsoft.com/office/drawing/2010/main" val="0"/>
              </a:ext>
            </a:extLst>
          </a:blip>
          <a:srcRect l="-16569" r="-16569"/>
          <a:stretch>
            <a:fillRect/>
          </a:stretch>
        </p:blipFill>
        <p:spPr/>
      </p:pic>
    </p:spTree>
    <p:extLst>
      <p:ext uri="{BB962C8B-B14F-4D97-AF65-F5344CB8AC3E}">
        <p14:creationId xmlns:p14="http://schemas.microsoft.com/office/powerpoint/2010/main" val="49361706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M57</a:t>
            </a:r>
            <a:endParaRPr lang="en-US" dirty="0"/>
          </a:p>
        </p:txBody>
      </p:sp>
      <p:pic>
        <p:nvPicPr>
          <p:cNvPr id="4" name="Content Placeholder 3" descr="Ring.JPG"/>
          <p:cNvPicPr>
            <a:picLocks noGrp="1" noChangeAspect="1"/>
          </p:cNvPicPr>
          <p:nvPr>
            <p:ph idx="1"/>
          </p:nvPr>
        </p:nvPicPr>
        <p:blipFill>
          <a:blip r:embed="rId2">
            <a:extLst>
              <a:ext uri="{28A0092B-C50C-407E-A947-70E740481C1C}">
                <a14:useLocalDpi xmlns:a14="http://schemas.microsoft.com/office/drawing/2010/main" val="0"/>
              </a:ext>
            </a:extLst>
          </a:blip>
          <a:srcRect l="-14501" r="-14501"/>
          <a:stretch>
            <a:fillRect/>
          </a:stretch>
        </p:blipFill>
        <p:spPr/>
      </p:pic>
    </p:spTree>
    <p:extLst>
      <p:ext uri="{BB962C8B-B14F-4D97-AF65-F5344CB8AC3E}">
        <p14:creationId xmlns:p14="http://schemas.microsoft.com/office/powerpoint/2010/main" val="371109578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M82</a:t>
            </a:r>
            <a:endParaRPr lang="en-US" dirty="0"/>
          </a:p>
        </p:txBody>
      </p:sp>
      <p:pic>
        <p:nvPicPr>
          <p:cNvPr id="4" name="Content Placeholder 3" descr="M82.JPG"/>
          <p:cNvPicPr>
            <a:picLocks noGrp="1" noChangeAspect="1"/>
          </p:cNvPicPr>
          <p:nvPr>
            <p:ph idx="1"/>
          </p:nvPr>
        </p:nvPicPr>
        <p:blipFill>
          <a:blip r:embed="rId2">
            <a:extLst>
              <a:ext uri="{28A0092B-C50C-407E-A947-70E740481C1C}">
                <a14:useLocalDpi xmlns:a14="http://schemas.microsoft.com/office/drawing/2010/main" val="0"/>
              </a:ext>
            </a:extLst>
          </a:blip>
          <a:srcRect l="-5082" r="-5082"/>
          <a:stretch>
            <a:fillRect/>
          </a:stretch>
        </p:blipFill>
        <p:spPr/>
      </p:pic>
    </p:spTree>
    <p:extLst>
      <p:ext uri="{BB962C8B-B14F-4D97-AF65-F5344CB8AC3E}">
        <p14:creationId xmlns:p14="http://schemas.microsoft.com/office/powerpoint/2010/main" val="415576124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M13</a:t>
            </a:r>
            <a:endParaRPr lang="en-US" dirty="0"/>
          </a:p>
        </p:txBody>
      </p:sp>
      <p:pic>
        <p:nvPicPr>
          <p:cNvPr id="4" name="Content Placeholder 3" descr="M13corProcASp_filtered.jpg"/>
          <p:cNvPicPr>
            <a:picLocks noGrp="1" noChangeAspect="1"/>
          </p:cNvPicPr>
          <p:nvPr>
            <p:ph idx="1"/>
          </p:nvPr>
        </p:nvPicPr>
        <p:blipFill>
          <a:blip r:embed="rId2">
            <a:extLst>
              <a:ext uri="{28A0092B-C50C-407E-A947-70E740481C1C}">
                <a14:useLocalDpi xmlns:a14="http://schemas.microsoft.com/office/drawing/2010/main" val="0"/>
              </a:ext>
            </a:extLst>
          </a:blip>
          <a:srcRect l="-18264" r="-18264"/>
          <a:stretch>
            <a:fillRect/>
          </a:stretch>
        </p:blipFill>
        <p:spPr/>
      </p:pic>
    </p:spTree>
    <p:extLst>
      <p:ext uri="{BB962C8B-B14F-4D97-AF65-F5344CB8AC3E}">
        <p14:creationId xmlns:p14="http://schemas.microsoft.com/office/powerpoint/2010/main" val="100558679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M18 (Lagoon)</a:t>
            </a:r>
            <a:endParaRPr lang="en-US" dirty="0"/>
          </a:p>
        </p:txBody>
      </p:sp>
      <p:pic>
        <p:nvPicPr>
          <p:cNvPr id="4" name="Content Placeholder 3" descr="lagoon.JPG"/>
          <p:cNvPicPr>
            <a:picLocks noGrp="1" noChangeAspect="1"/>
          </p:cNvPicPr>
          <p:nvPr>
            <p:ph idx="1"/>
          </p:nvPr>
        </p:nvPicPr>
        <p:blipFill>
          <a:blip r:embed="rId2">
            <a:extLst>
              <a:ext uri="{28A0092B-C50C-407E-A947-70E740481C1C}">
                <a14:useLocalDpi xmlns:a14="http://schemas.microsoft.com/office/drawing/2010/main" val="0"/>
              </a:ext>
            </a:extLst>
          </a:blip>
          <a:srcRect l="-17311" r="-17311"/>
          <a:stretch>
            <a:fillRect/>
          </a:stretch>
        </p:blipFill>
        <p:spPr/>
      </p:pic>
    </p:spTree>
    <p:extLst>
      <p:ext uri="{BB962C8B-B14F-4D97-AF65-F5344CB8AC3E}">
        <p14:creationId xmlns:p14="http://schemas.microsoft.com/office/powerpoint/2010/main" val="164063439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M20 (Trifid)</a:t>
            </a:r>
            <a:endParaRPr lang="en-US" dirty="0"/>
          </a:p>
        </p:txBody>
      </p:sp>
      <p:pic>
        <p:nvPicPr>
          <p:cNvPr id="4" name="Content Placeholder 3" descr="trifnebula.JPG"/>
          <p:cNvPicPr>
            <a:picLocks noGrp="1" noChangeAspect="1"/>
          </p:cNvPicPr>
          <p:nvPr>
            <p:ph idx="1"/>
          </p:nvPr>
        </p:nvPicPr>
        <p:blipFill>
          <a:blip r:embed="rId2">
            <a:extLst>
              <a:ext uri="{28A0092B-C50C-407E-A947-70E740481C1C}">
                <a14:useLocalDpi xmlns:a14="http://schemas.microsoft.com/office/drawing/2010/main" val="0"/>
              </a:ext>
            </a:extLst>
          </a:blip>
          <a:srcRect l="-16998" r="-16998"/>
          <a:stretch>
            <a:fillRect/>
          </a:stretch>
        </p:blipFill>
        <p:spPr/>
      </p:pic>
    </p:spTree>
    <p:extLst>
      <p:ext uri="{BB962C8B-B14F-4D97-AF65-F5344CB8AC3E}">
        <p14:creationId xmlns:p14="http://schemas.microsoft.com/office/powerpoint/2010/main" val="421269409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32" y="274638"/>
            <a:ext cx="8229600" cy="1143000"/>
          </a:xfrm>
        </p:spPr>
        <p:txBody>
          <a:bodyPr/>
          <a:lstStyle/>
          <a:p>
            <a:r>
              <a:rPr lang="en-US" dirty="0" smtClean="0"/>
              <a:t>NoSTAAFL</a:t>
            </a:r>
            <a:endParaRPr lang="en-US" dirty="0"/>
          </a:p>
        </p:txBody>
      </p:sp>
      <p:sp>
        <p:nvSpPr>
          <p:cNvPr id="3" name="Content Placeholder 2"/>
          <p:cNvSpPr>
            <a:spLocks noGrp="1"/>
          </p:cNvSpPr>
          <p:nvPr>
            <p:ph idx="1"/>
          </p:nvPr>
        </p:nvSpPr>
        <p:spPr>
          <a:xfrm>
            <a:off x="4601033" y="1600200"/>
            <a:ext cx="8229600" cy="5008359"/>
          </a:xfrm>
        </p:spPr>
        <p:txBody>
          <a:bodyPr>
            <a:normAutofit fontScale="85000" lnSpcReduction="10000"/>
          </a:bodyPr>
          <a:lstStyle/>
          <a:p>
            <a:pPr marL="0" indent="0">
              <a:buNone/>
            </a:pPr>
            <a:endParaRPr lang="en-US" dirty="0" smtClean="0"/>
          </a:p>
          <a:p>
            <a:pPr marL="0" indent="0">
              <a:buNone/>
            </a:pPr>
            <a:r>
              <a:rPr lang="en-US" dirty="0" smtClean="0"/>
              <a:t>No</a:t>
            </a:r>
          </a:p>
          <a:p>
            <a:pPr marL="0" indent="0">
              <a:buNone/>
            </a:pPr>
            <a:r>
              <a:rPr lang="en-US" dirty="0" smtClean="0"/>
              <a:t>Such</a:t>
            </a:r>
          </a:p>
          <a:p>
            <a:pPr marL="0" indent="0">
              <a:buNone/>
            </a:pPr>
            <a:r>
              <a:rPr lang="en-US" dirty="0" smtClean="0"/>
              <a:t>Thing</a:t>
            </a:r>
          </a:p>
          <a:p>
            <a:pPr marL="0" indent="0">
              <a:buNone/>
            </a:pPr>
            <a:r>
              <a:rPr lang="en-US" dirty="0" smtClean="0"/>
              <a:t>As</a:t>
            </a:r>
          </a:p>
          <a:p>
            <a:pPr marL="0" indent="0">
              <a:buNone/>
            </a:pPr>
            <a:r>
              <a:rPr lang="en-US" dirty="0" smtClean="0"/>
              <a:t>A</a:t>
            </a:r>
          </a:p>
          <a:p>
            <a:pPr marL="0" indent="0">
              <a:buNone/>
            </a:pPr>
            <a:r>
              <a:rPr lang="en-US" dirty="0" smtClean="0"/>
              <a:t>Free</a:t>
            </a:r>
          </a:p>
          <a:p>
            <a:pPr marL="0" indent="0">
              <a:buNone/>
            </a:pPr>
            <a:r>
              <a:rPr lang="en-US" dirty="0" smtClean="0"/>
              <a:t>Lunch</a:t>
            </a:r>
          </a:p>
          <a:p>
            <a:pPr marL="0" indent="0">
              <a:buNone/>
            </a:pPr>
            <a:endParaRPr lang="en-US" dirty="0"/>
          </a:p>
          <a:p>
            <a:pPr marL="0" indent="0">
              <a:buNone/>
            </a:pPr>
            <a:r>
              <a:rPr lang="en-US" dirty="0" smtClean="0"/>
              <a:t>				Lazarus Long</a:t>
            </a:r>
          </a:p>
          <a:p>
            <a:pPr marL="0" indent="0" algn="r">
              <a:buNone/>
            </a:pPr>
            <a:r>
              <a:rPr lang="en-US" dirty="0" smtClean="0"/>
              <a:t>            </a:t>
            </a:r>
            <a:endParaRPr lang="en-US" sz="2400" dirty="0" smtClean="0"/>
          </a:p>
        </p:txBody>
      </p:sp>
    </p:spTree>
    <p:extLst>
      <p:ext uri="{BB962C8B-B14F-4D97-AF65-F5344CB8AC3E}">
        <p14:creationId xmlns:p14="http://schemas.microsoft.com/office/powerpoint/2010/main" val="41761961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Horsehead</a:t>
            </a:r>
            <a:endParaRPr lang="en-US" dirty="0"/>
          </a:p>
        </p:txBody>
      </p:sp>
      <p:pic>
        <p:nvPicPr>
          <p:cNvPr id="4" name="Content Placeholder 3" descr="Dec9HorseHeadProc.JPG"/>
          <p:cNvPicPr>
            <a:picLocks noGrp="1" noChangeAspect="1"/>
          </p:cNvPicPr>
          <p:nvPr>
            <p:ph idx="1"/>
          </p:nvPr>
        </p:nvPicPr>
        <p:blipFill>
          <a:blip r:embed="rId2">
            <a:extLst>
              <a:ext uri="{28A0092B-C50C-407E-A947-70E740481C1C}">
                <a14:useLocalDpi xmlns:a14="http://schemas.microsoft.com/office/drawing/2010/main" val="0"/>
              </a:ext>
            </a:extLst>
          </a:blip>
          <a:srcRect l="-19233" r="-19233"/>
          <a:stretch>
            <a:fillRect/>
          </a:stretch>
        </p:blipFill>
        <p:spPr/>
      </p:pic>
    </p:spTree>
    <p:extLst>
      <p:ext uri="{BB962C8B-B14F-4D97-AF65-F5344CB8AC3E}">
        <p14:creationId xmlns:p14="http://schemas.microsoft.com/office/powerpoint/2010/main" val="157233731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M31 with a 6” f/5 </a:t>
            </a:r>
            <a:endParaRPr lang="en-US" dirty="0"/>
          </a:p>
        </p:txBody>
      </p:sp>
      <p:pic>
        <p:nvPicPr>
          <p:cNvPr id="4" name="Content Placeholder 3" descr="M31procNov29.JPG"/>
          <p:cNvPicPr>
            <a:picLocks noGrp="1" noChangeAspect="1"/>
          </p:cNvPicPr>
          <p:nvPr>
            <p:ph idx="1"/>
          </p:nvPr>
        </p:nvPicPr>
        <p:blipFill>
          <a:blip r:embed="rId2">
            <a:extLst>
              <a:ext uri="{28A0092B-C50C-407E-A947-70E740481C1C}">
                <a14:useLocalDpi xmlns:a14="http://schemas.microsoft.com/office/drawing/2010/main" val="0"/>
              </a:ext>
            </a:extLst>
          </a:blip>
          <a:srcRect l="-17858" r="-17858"/>
          <a:stretch>
            <a:fillRect/>
          </a:stretch>
        </p:blipFill>
        <p:spPr/>
      </p:pic>
    </p:spTree>
    <p:extLst>
      <p:ext uri="{BB962C8B-B14F-4D97-AF65-F5344CB8AC3E}">
        <p14:creationId xmlns:p14="http://schemas.microsoft.com/office/powerpoint/2010/main" val="426643167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M42/43</a:t>
            </a:r>
            <a:endParaRPr lang="en-US" dirty="0"/>
          </a:p>
        </p:txBody>
      </p:sp>
      <p:pic>
        <p:nvPicPr>
          <p:cNvPr id="4" name="Content Placeholder 3" descr="M42procNov29.jpg"/>
          <p:cNvPicPr>
            <a:picLocks noGrp="1" noChangeAspect="1"/>
          </p:cNvPicPr>
          <p:nvPr>
            <p:ph idx="1"/>
          </p:nvPr>
        </p:nvPicPr>
        <p:blipFill>
          <a:blip r:embed="rId2">
            <a:extLst>
              <a:ext uri="{28A0092B-C50C-407E-A947-70E740481C1C}">
                <a14:useLocalDpi xmlns:a14="http://schemas.microsoft.com/office/drawing/2010/main" val="0"/>
              </a:ext>
            </a:extLst>
          </a:blip>
          <a:srcRect l="-17570" r="-17570"/>
          <a:stretch>
            <a:fillRect/>
          </a:stretch>
        </p:blipFill>
        <p:spPr/>
      </p:pic>
    </p:spTree>
    <p:extLst>
      <p:ext uri="{BB962C8B-B14F-4D97-AF65-F5344CB8AC3E}">
        <p14:creationId xmlns:p14="http://schemas.microsoft.com/office/powerpoint/2010/main" val="284609111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Trapezium</a:t>
            </a:r>
            <a:endParaRPr lang="en-US" dirty="0"/>
          </a:p>
        </p:txBody>
      </p:sp>
      <p:pic>
        <p:nvPicPr>
          <p:cNvPr id="4" name="Content Placeholder 3" descr="a1500FLshrink.JPG"/>
          <p:cNvPicPr>
            <a:picLocks noGrp="1" noChangeAspect="1"/>
          </p:cNvPicPr>
          <p:nvPr>
            <p:ph idx="1"/>
          </p:nvPr>
        </p:nvPicPr>
        <p:blipFill>
          <a:blip r:embed="rId2">
            <a:extLst>
              <a:ext uri="{28A0092B-C50C-407E-A947-70E740481C1C}">
                <a14:useLocalDpi xmlns:a14="http://schemas.microsoft.com/office/drawing/2010/main" val="0"/>
              </a:ext>
            </a:extLst>
          </a:blip>
          <a:srcRect l="-17069" r="-17069"/>
          <a:stretch>
            <a:fillRect/>
          </a:stretch>
        </p:blipFill>
        <p:spPr/>
      </p:pic>
    </p:spTree>
    <p:extLst>
      <p:ext uri="{BB962C8B-B14F-4D97-AF65-F5344CB8AC3E}">
        <p14:creationId xmlns:p14="http://schemas.microsoft.com/office/powerpoint/2010/main" val="246686200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4000" dirty="0" smtClean="0"/>
              <a:t>Drift Integration</a:t>
            </a:r>
            <a:endParaRPr lang="en-US" sz="4000" dirty="0"/>
          </a:p>
        </p:txBody>
      </p:sp>
      <p:sp>
        <p:nvSpPr>
          <p:cNvPr id="10" name="Content Placeholder 9"/>
          <p:cNvSpPr>
            <a:spLocks noGrp="1"/>
          </p:cNvSpPr>
          <p:nvPr>
            <p:ph idx="1"/>
          </p:nvPr>
        </p:nvSpPr>
        <p:spPr/>
        <p:txBody>
          <a:bodyPr>
            <a:normAutofit fontScale="92500" lnSpcReduction="10000"/>
          </a:bodyPr>
          <a:lstStyle/>
          <a:p>
            <a:r>
              <a:rPr lang="en-US" dirty="0" smtClean="0"/>
              <a:t>Imagine </a:t>
            </a:r>
            <a:r>
              <a:rPr lang="en-US" dirty="0"/>
              <a:t>mounting a video camera on a static tripod, pointing it at the sky and </a:t>
            </a:r>
            <a:r>
              <a:rPr lang="en-US" dirty="0" smtClean="0"/>
              <a:t>synthesizing </a:t>
            </a:r>
            <a:r>
              <a:rPr lang="en-US" dirty="0"/>
              <a:t>a long exposure by </a:t>
            </a:r>
            <a:r>
              <a:rPr lang="en-US" b="1" dirty="0"/>
              <a:t>Video Integration</a:t>
            </a:r>
            <a:r>
              <a:rPr lang="en-US" dirty="0" smtClean="0"/>
              <a:t>.</a:t>
            </a:r>
          </a:p>
          <a:p>
            <a:r>
              <a:rPr lang="en-US" dirty="0" smtClean="0"/>
              <a:t>You </a:t>
            </a:r>
            <a:r>
              <a:rPr lang="en-US" dirty="0"/>
              <a:t>would expect the result to be an image of star-trails</a:t>
            </a:r>
            <a:r>
              <a:rPr lang="en-US" dirty="0" smtClean="0"/>
              <a:t>.</a:t>
            </a:r>
          </a:p>
          <a:p>
            <a:r>
              <a:rPr lang="en-US" dirty="0"/>
              <a:t>With </a:t>
            </a:r>
            <a:r>
              <a:rPr lang="en-US" b="1" dirty="0"/>
              <a:t>Drift Integration</a:t>
            </a:r>
            <a:r>
              <a:rPr lang="en-US" dirty="0"/>
              <a:t>, the integrating software compensates for the image drift and combines the video frames so that the stars do not trail.</a:t>
            </a:r>
          </a:p>
          <a:p>
            <a:endParaRPr lang="en-US" dirty="0" smtClean="0"/>
          </a:p>
          <a:p>
            <a:endParaRPr lang="en-US" dirty="0"/>
          </a:p>
        </p:txBody>
      </p:sp>
      <p:sp>
        <p:nvSpPr>
          <p:cNvPr id="11" name="Text Placeholder 10"/>
          <p:cNvSpPr>
            <a:spLocks noGrp="1"/>
          </p:cNvSpPr>
          <p:nvPr>
            <p:ph type="body" sz="half" idx="2"/>
          </p:nvPr>
        </p:nvSpPr>
        <p:spPr>
          <a:xfrm>
            <a:off x="-812944" y="1435100"/>
            <a:ext cx="3008313" cy="4691063"/>
          </a:xfrm>
        </p:spPr>
        <p:txBody>
          <a:bodyPr/>
          <a:lstStyle/>
          <a:p>
            <a:endParaRPr lang="en-US" dirty="0"/>
          </a:p>
        </p:txBody>
      </p:sp>
      <p:pic>
        <p:nvPicPr>
          <p:cNvPr id="13" name="Picture 12" descr="Static Zoom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0" y="1948377"/>
            <a:ext cx="3390900" cy="3560445"/>
          </a:xfrm>
          <a:prstGeom prst="rect">
            <a:avLst/>
          </a:prstGeom>
        </p:spPr>
      </p:pic>
    </p:spTree>
    <p:extLst>
      <p:ext uri="{BB962C8B-B14F-4D97-AF65-F5344CB8AC3E}">
        <p14:creationId xmlns:p14="http://schemas.microsoft.com/office/powerpoint/2010/main" val="177986617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Coma Berenices – Drift Integration Disabled</a:t>
            </a:r>
            <a:endParaRPr lang="en-US" dirty="0"/>
          </a:p>
        </p:txBody>
      </p:sp>
      <p:pic>
        <p:nvPicPr>
          <p:cNvPr id="6" name="Picture 5" descr="ComaStatic2000fram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458" y="1476312"/>
            <a:ext cx="6096000" cy="4572000"/>
          </a:xfrm>
          <a:prstGeom prst="rect">
            <a:avLst/>
          </a:prstGeom>
        </p:spPr>
      </p:pic>
      <p:sp>
        <p:nvSpPr>
          <p:cNvPr id="7" name="TextBox 6"/>
          <p:cNvSpPr txBox="1"/>
          <p:nvPr/>
        </p:nvSpPr>
        <p:spPr>
          <a:xfrm>
            <a:off x="1869378" y="6167364"/>
            <a:ext cx="7214342" cy="400110"/>
          </a:xfrm>
          <a:prstGeom prst="rect">
            <a:avLst/>
          </a:prstGeom>
          <a:noFill/>
        </p:spPr>
        <p:txBody>
          <a:bodyPr wrap="square" rtlCol="0">
            <a:spAutoFit/>
          </a:bodyPr>
          <a:lstStyle/>
          <a:p>
            <a:r>
              <a:rPr lang="en-US" sz="2000" dirty="0" smtClean="0"/>
              <a:t>Sum of 2000 Video frames drift integration disabled</a:t>
            </a:r>
            <a:endParaRPr lang="en-US" sz="2000" dirty="0"/>
          </a:p>
        </p:txBody>
      </p:sp>
    </p:spTree>
    <p:extLst>
      <p:ext uri="{BB962C8B-B14F-4D97-AF65-F5344CB8AC3E}">
        <p14:creationId xmlns:p14="http://schemas.microsoft.com/office/powerpoint/2010/main" val="358344049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Coma Berenices – Drift Integration Enabled</a:t>
            </a:r>
            <a:endParaRPr lang="en-US" dirty="0"/>
          </a:p>
        </p:txBody>
      </p:sp>
      <p:sp>
        <p:nvSpPr>
          <p:cNvPr id="7" name="TextBox 6"/>
          <p:cNvSpPr txBox="1"/>
          <p:nvPr/>
        </p:nvSpPr>
        <p:spPr>
          <a:xfrm>
            <a:off x="1869378" y="6266574"/>
            <a:ext cx="7214342" cy="400110"/>
          </a:xfrm>
          <a:prstGeom prst="rect">
            <a:avLst/>
          </a:prstGeom>
          <a:noFill/>
        </p:spPr>
        <p:txBody>
          <a:bodyPr wrap="square" rtlCol="0">
            <a:spAutoFit/>
          </a:bodyPr>
          <a:lstStyle/>
          <a:p>
            <a:r>
              <a:rPr lang="en-US" sz="2000" dirty="0" smtClean="0"/>
              <a:t>Sum of 2000 Video frames drift integration enabled</a:t>
            </a:r>
            <a:endParaRPr lang="en-US" sz="2000" dirty="0"/>
          </a:p>
        </p:txBody>
      </p:sp>
      <p:pic>
        <p:nvPicPr>
          <p:cNvPr id="4" name="Picture 3" descr="2001-05-19-2250-2000ComBer001_dar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684" y="1446061"/>
            <a:ext cx="6877050" cy="4838700"/>
          </a:xfrm>
          <a:prstGeom prst="rect">
            <a:avLst/>
          </a:prstGeom>
        </p:spPr>
      </p:pic>
    </p:spTree>
    <p:extLst>
      <p:ext uri="{BB962C8B-B14F-4D97-AF65-F5344CB8AC3E}">
        <p14:creationId xmlns:p14="http://schemas.microsoft.com/office/powerpoint/2010/main" val="80977276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Some Software Pointers</a:t>
            </a:r>
            <a:endParaRPr lang="en-US" dirty="0"/>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1725854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Options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While I haven’t discussed it in any detail, it should be clear that a great deal of software  processing takes place in generating the images I’ve been showing.</a:t>
            </a:r>
          </a:p>
          <a:p>
            <a:r>
              <a:rPr lang="en-US" dirty="0"/>
              <a:t>T</a:t>
            </a:r>
            <a:r>
              <a:rPr lang="en-US" dirty="0" smtClean="0"/>
              <a:t>here are plenty of </a:t>
            </a:r>
            <a:r>
              <a:rPr lang="en-US" b="1" i="1" dirty="0" smtClean="0"/>
              <a:t>free</a:t>
            </a:r>
            <a:r>
              <a:rPr lang="en-US" dirty="0" smtClean="0"/>
              <a:t> software packages out there to help you process your raw images. </a:t>
            </a:r>
            <a:r>
              <a:rPr lang="en-US" b="1" dirty="0" smtClean="0"/>
              <a:t>You</a:t>
            </a:r>
            <a:r>
              <a:rPr lang="en-US" dirty="0" smtClean="0"/>
              <a:t> don’t have to be a programmer, just a computer user!</a:t>
            </a:r>
          </a:p>
          <a:p>
            <a:r>
              <a:rPr lang="en-US" dirty="0" smtClean="0"/>
              <a:t>In addition, there are a great number of tutorials to show you what to do, step by step. The more popular the software package, the more likely you will find numerous tutorials about it. Just Google it!</a:t>
            </a:r>
            <a:endParaRPr lang="en-US" dirty="0"/>
          </a:p>
        </p:txBody>
      </p:sp>
    </p:spTree>
    <p:extLst>
      <p:ext uri="{BB962C8B-B14F-4D97-AF65-F5344CB8AC3E}">
        <p14:creationId xmlns:p14="http://schemas.microsoft.com/office/powerpoint/2010/main" val="63509239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7134"/>
            <a:ext cx="8229600" cy="1143000"/>
          </a:xfrm>
        </p:spPr>
        <p:txBody>
          <a:bodyPr/>
          <a:lstStyle/>
          <a:p>
            <a:endParaRPr lang="en-US" dirty="0"/>
          </a:p>
        </p:txBody>
      </p:sp>
      <p:sp>
        <p:nvSpPr>
          <p:cNvPr id="3" name="Content Placeholder 2"/>
          <p:cNvSpPr>
            <a:spLocks noGrp="1"/>
          </p:cNvSpPr>
          <p:nvPr>
            <p:ph idx="1"/>
          </p:nvPr>
        </p:nvSpPr>
        <p:spPr>
          <a:xfrm>
            <a:off x="457200" y="776256"/>
            <a:ext cx="8229600" cy="4525963"/>
          </a:xfrm>
        </p:spPr>
        <p:txBody>
          <a:bodyPr>
            <a:noAutofit/>
          </a:bodyPr>
          <a:lstStyle/>
          <a:p>
            <a:r>
              <a:rPr lang="en-US" sz="2400" dirty="0" smtClean="0"/>
              <a:t>In the next couple of slides I will provide the names of some useful image processing packages. I haven’t used most of them but I do know from the web which of these are most useful (i.e., used the most!)</a:t>
            </a:r>
          </a:p>
          <a:p>
            <a:r>
              <a:rPr lang="en-US" sz="2400" dirty="0" smtClean="0"/>
              <a:t>Given multiple programs to do the same thing, which one do you choose? Experiment! Take a copy of some of your favorite image data  and run it through a couple of different  programs. Even those programs that aren’t free often provide demo versions for some trial period.</a:t>
            </a:r>
          </a:p>
          <a:p>
            <a:r>
              <a:rPr lang="en-US" sz="2400" dirty="0" smtClean="0"/>
              <a:t>Choose the one that you find easiest to understand and use. Another consideration might be how long does it take to process your raw data and how patient are you.</a:t>
            </a:r>
            <a:endParaRPr lang="en-US" sz="2400" dirty="0"/>
          </a:p>
        </p:txBody>
      </p:sp>
    </p:spTree>
    <p:extLst>
      <p:ext uri="{BB962C8B-B14F-4D97-AF65-F5344CB8AC3E}">
        <p14:creationId xmlns:p14="http://schemas.microsoft.com/office/powerpoint/2010/main" val="324259271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Need to Make an Investment</a:t>
            </a:r>
            <a:endParaRPr lang="en-US" dirty="0"/>
          </a:p>
        </p:txBody>
      </p:sp>
      <p:sp>
        <p:nvSpPr>
          <p:cNvPr id="3" name="Content Placeholder 2"/>
          <p:cNvSpPr>
            <a:spLocks noGrp="1"/>
          </p:cNvSpPr>
          <p:nvPr>
            <p:ph idx="1"/>
          </p:nvPr>
        </p:nvSpPr>
        <p:spPr/>
        <p:txBody>
          <a:bodyPr>
            <a:normAutofit/>
          </a:bodyPr>
          <a:lstStyle/>
          <a:p>
            <a:r>
              <a:rPr lang="en-US" dirty="0" smtClean="0"/>
              <a:t>You are going to pay (one way or another)!</a:t>
            </a:r>
            <a:endParaRPr lang="en-US" dirty="0"/>
          </a:p>
          <a:p>
            <a:pPr lvl="1"/>
            <a:r>
              <a:rPr lang="en-US" dirty="0" smtClean="0"/>
              <a:t>Buying lots of fancy,  </a:t>
            </a:r>
            <a:r>
              <a:rPr lang="en-US" dirty="0"/>
              <a:t>expensive equipment </a:t>
            </a:r>
            <a:r>
              <a:rPr lang="en-US" dirty="0" smtClean="0"/>
              <a:t>is an option (but don’t rush into this as it doesn’t guarantee success!</a:t>
            </a:r>
            <a:r>
              <a:rPr lang="en-US" dirty="0"/>
              <a:t>)</a:t>
            </a:r>
          </a:p>
          <a:p>
            <a:pPr lvl="1"/>
            <a:r>
              <a:rPr lang="en-US" dirty="0" smtClean="0"/>
              <a:t>Putting the time into learning some good practices. Doing this in itself can be very rewarding (and yield some beautiful pictures!)</a:t>
            </a:r>
          </a:p>
          <a:p>
            <a:r>
              <a:rPr lang="en-US" dirty="0" err="1"/>
              <a:t>Astro</a:t>
            </a:r>
            <a:r>
              <a:rPr lang="en-US" dirty="0"/>
              <a:t>-imaging can be as easy or hard as you want to make it!</a:t>
            </a:r>
          </a:p>
          <a:p>
            <a:endParaRPr lang="en-US" dirty="0"/>
          </a:p>
        </p:txBody>
      </p:sp>
    </p:spTree>
    <p:extLst>
      <p:ext uri="{BB962C8B-B14F-4D97-AF65-F5344CB8AC3E}">
        <p14:creationId xmlns:p14="http://schemas.microsoft.com/office/powerpoint/2010/main" val="15748112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Purpose Programs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latin typeface="Zapf Dingbats"/>
                <a:ea typeface="Zapf Dingbats"/>
                <a:cs typeface="Zapf Dingbats"/>
                <a:sym typeface="Zapf Dingbats"/>
              </a:rPr>
              <a:t>★  </a:t>
            </a:r>
            <a:r>
              <a:rPr lang="en-US" b="1" dirty="0" smtClean="0"/>
              <a:t>digiCamControl</a:t>
            </a:r>
          </a:p>
          <a:p>
            <a:pPr lvl="1"/>
            <a:r>
              <a:rPr lang="en-US" dirty="0" smtClean="0"/>
              <a:t>tether Canon, Nikon, and other DSLR cameras to computer; computer defined shooting (e.g., time lapse) sequences</a:t>
            </a:r>
          </a:p>
          <a:p>
            <a:pPr marL="0" indent="0">
              <a:buNone/>
            </a:pPr>
            <a:r>
              <a:rPr lang="en-US" dirty="0" smtClean="0">
                <a:latin typeface="Zapf Dingbats"/>
                <a:ea typeface="Zapf Dingbats"/>
                <a:cs typeface="Zapf Dingbats"/>
                <a:sym typeface="Zapf Dingbats"/>
              </a:rPr>
              <a:t>★</a:t>
            </a:r>
            <a:r>
              <a:rPr lang="en-US" dirty="0">
                <a:sym typeface="Zapf Dingbats"/>
              </a:rPr>
              <a:t> </a:t>
            </a:r>
            <a:r>
              <a:rPr lang="en-US" dirty="0" smtClean="0">
                <a:sym typeface="Zapf Dingbats"/>
              </a:rPr>
              <a:t> </a:t>
            </a:r>
            <a:r>
              <a:rPr lang="en-US" b="1" dirty="0" smtClean="0"/>
              <a:t>GIMP</a:t>
            </a:r>
            <a:r>
              <a:rPr lang="en-US" dirty="0" smtClean="0"/>
              <a:t> – GNU Image Processing Program</a:t>
            </a:r>
          </a:p>
          <a:p>
            <a:pPr lvl="1"/>
            <a:r>
              <a:rPr lang="en-US" dirty="0"/>
              <a:t>GIMP provides the tools needed for high quality image manipulation. From retouching to restoring to creative </a:t>
            </a:r>
            <a:r>
              <a:rPr lang="en-US" dirty="0" smtClean="0"/>
              <a:t>composites. This is a free alternative to Photoshop.</a:t>
            </a:r>
          </a:p>
          <a:p>
            <a:pPr marL="0" indent="0">
              <a:buNone/>
            </a:pPr>
            <a:r>
              <a:rPr lang="en-US" b="1" dirty="0" smtClean="0">
                <a:latin typeface="Zapf Dingbats"/>
                <a:ea typeface="Zapf Dingbats"/>
                <a:cs typeface="Zapf Dingbats"/>
                <a:sym typeface="Zapf Dingbats"/>
              </a:rPr>
              <a:t>★ </a:t>
            </a:r>
            <a:r>
              <a:rPr lang="en-US" b="1" dirty="0" smtClean="0">
                <a:sym typeface="Zapf Dingbats"/>
              </a:rPr>
              <a:t> </a:t>
            </a:r>
            <a:r>
              <a:rPr lang="en-US" b="1" dirty="0" smtClean="0"/>
              <a:t>SharpCap</a:t>
            </a:r>
          </a:p>
          <a:p>
            <a:pPr lvl="1"/>
            <a:r>
              <a:rPr lang="en-US" dirty="0" smtClean="0"/>
              <a:t>SharpCap </a:t>
            </a:r>
            <a:r>
              <a:rPr lang="en-US" b="1" dirty="0"/>
              <a:t>is </a:t>
            </a:r>
            <a:r>
              <a:rPr lang="en-US" dirty="0"/>
              <a:t>an easy-to-use webcam and Astronomy </a:t>
            </a:r>
            <a:r>
              <a:rPr lang="en-US" dirty="0" smtClean="0"/>
              <a:t>camera </a:t>
            </a:r>
            <a:r>
              <a:rPr lang="en-US" dirty="0"/>
              <a:t>capture tool.</a:t>
            </a:r>
            <a:endParaRPr lang="en-US" dirty="0" smtClean="0"/>
          </a:p>
          <a:p>
            <a:r>
              <a:rPr lang="en-US" b="1" dirty="0" smtClean="0"/>
              <a:t>AstroSnap</a:t>
            </a:r>
          </a:p>
          <a:p>
            <a:pPr lvl="1"/>
            <a:r>
              <a:rPr lang="en-US" dirty="0"/>
              <a:t>Astro-Snap allows you to take astronomical pictures at low cost with a WEBCAM.</a:t>
            </a:r>
            <a:endParaRPr lang="en-US" sz="2400" dirty="0"/>
          </a:p>
          <a:p>
            <a:pPr lvl="1"/>
            <a:endParaRPr lang="en-US" dirty="0" smtClean="0"/>
          </a:p>
        </p:txBody>
      </p:sp>
    </p:spTree>
    <p:extLst>
      <p:ext uri="{BB962C8B-B14F-4D97-AF65-F5344CB8AC3E}">
        <p14:creationId xmlns:p14="http://schemas.microsoft.com/office/powerpoint/2010/main" val="123268920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611952"/>
            <a:ext cx="8229600" cy="5851525"/>
          </a:xfrm>
        </p:spPr>
        <p:txBody>
          <a:bodyPr>
            <a:normAutofit fontScale="77500" lnSpcReduction="20000"/>
          </a:bodyPr>
          <a:lstStyle/>
          <a:p>
            <a:r>
              <a:rPr lang="en-US" b="1" dirty="0" smtClean="0"/>
              <a:t>AIP4WIN</a:t>
            </a:r>
          </a:p>
          <a:p>
            <a:pPr lvl="1"/>
            <a:r>
              <a:rPr lang="en-US" dirty="0"/>
              <a:t>AIP4WIN Astronomical Image Processing for </a:t>
            </a:r>
            <a:r>
              <a:rPr lang="en-US" dirty="0" smtClean="0"/>
              <a:t>Windows.</a:t>
            </a:r>
          </a:p>
          <a:p>
            <a:r>
              <a:rPr lang="en-US" b="1" dirty="0" smtClean="0"/>
              <a:t>Fitswork	</a:t>
            </a:r>
          </a:p>
          <a:p>
            <a:pPr lvl="1"/>
            <a:r>
              <a:rPr lang="en-US" dirty="0"/>
              <a:t>Fitswork</a:t>
            </a:r>
            <a:r>
              <a:rPr lang="en-US" b="1" dirty="0"/>
              <a:t> </a:t>
            </a:r>
            <a:r>
              <a:rPr lang="en-US" dirty="0"/>
              <a:t>is a windows image processing program, mainly designed for astronomic </a:t>
            </a:r>
            <a:r>
              <a:rPr lang="en-US" dirty="0" smtClean="0"/>
              <a:t>purposes. It </a:t>
            </a:r>
            <a:r>
              <a:rPr lang="en-US" dirty="0"/>
              <a:t>contains batch processing, histogram functions, many filters, etc.</a:t>
            </a:r>
            <a:endParaRPr lang="en-US" dirty="0" smtClean="0"/>
          </a:p>
          <a:p>
            <a:r>
              <a:rPr lang="en-US" b="1" dirty="0" smtClean="0"/>
              <a:t>FitsX	</a:t>
            </a:r>
            <a:r>
              <a:rPr lang="en-US" dirty="0" smtClean="0"/>
              <a:t>€25</a:t>
            </a:r>
          </a:p>
          <a:p>
            <a:pPr lvl="1"/>
            <a:r>
              <a:rPr lang="en-US" dirty="0"/>
              <a:t>FitsX enables you to manipulate your astronomical images contained within FITS format files to extract the best possible image quality and to make precise scientific measurements.</a:t>
            </a:r>
            <a:endParaRPr lang="en-US" dirty="0" smtClean="0"/>
          </a:p>
          <a:p>
            <a:r>
              <a:rPr lang="en-US" b="1" dirty="0" smtClean="0"/>
              <a:t>IRIS</a:t>
            </a:r>
          </a:p>
          <a:p>
            <a:pPr lvl="1"/>
            <a:r>
              <a:rPr lang="en-US" dirty="0"/>
              <a:t>An astronomical images processing </a:t>
            </a:r>
            <a:r>
              <a:rPr lang="en-US" dirty="0" smtClean="0"/>
              <a:t>software</a:t>
            </a:r>
          </a:p>
          <a:p>
            <a:pPr marL="0" indent="0">
              <a:buNone/>
            </a:pPr>
            <a:r>
              <a:rPr lang="en-US" dirty="0" smtClean="0">
                <a:latin typeface="Zapf Dingbats"/>
                <a:ea typeface="Zapf Dingbats"/>
                <a:cs typeface="Zapf Dingbats"/>
                <a:sym typeface="Zapf Dingbats"/>
              </a:rPr>
              <a:t>★</a:t>
            </a:r>
            <a:r>
              <a:rPr lang="en-US" dirty="0">
                <a:sym typeface="Zapf Dingbats"/>
              </a:rPr>
              <a:t> </a:t>
            </a:r>
            <a:r>
              <a:rPr lang="en-US" dirty="0" smtClean="0">
                <a:sym typeface="Zapf Dingbats"/>
              </a:rPr>
              <a:t> </a:t>
            </a:r>
            <a:r>
              <a:rPr lang="en-US" b="1" dirty="0" smtClean="0"/>
              <a:t>WinJuPos</a:t>
            </a:r>
          </a:p>
          <a:p>
            <a:pPr lvl="1"/>
            <a:r>
              <a:rPr lang="en-US" dirty="0"/>
              <a:t>The aim of JUPOS is to collect precise positions of </a:t>
            </a:r>
            <a:r>
              <a:rPr lang="en-US" dirty="0" smtClean="0"/>
              <a:t>Jovian </a:t>
            </a:r>
            <a:r>
              <a:rPr lang="en-US" dirty="0"/>
              <a:t>cloud features, to </a:t>
            </a:r>
            <a:r>
              <a:rPr lang="en-US" dirty="0" smtClean="0"/>
              <a:t>analyze </a:t>
            </a:r>
            <a:r>
              <a:rPr lang="en-US" dirty="0"/>
              <a:t>them in drift charts, and to examine if and how their movements change in time. </a:t>
            </a:r>
          </a:p>
          <a:p>
            <a:endParaRPr lang="en-US" dirty="0"/>
          </a:p>
        </p:txBody>
      </p:sp>
    </p:spTree>
    <p:extLst>
      <p:ext uri="{BB962C8B-B14F-4D97-AF65-F5344CB8AC3E}">
        <p14:creationId xmlns:p14="http://schemas.microsoft.com/office/powerpoint/2010/main" val="351756280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196"/>
            <a:ext cx="8229600" cy="1143000"/>
          </a:xfrm>
        </p:spPr>
        <p:txBody>
          <a:bodyPr/>
          <a:lstStyle/>
          <a:p>
            <a:r>
              <a:rPr lang="en-US" dirty="0" smtClean="0"/>
              <a:t>Registration &amp; Stacking Programs</a:t>
            </a:r>
            <a:endParaRPr lang="en-US" dirty="0"/>
          </a:p>
        </p:txBody>
      </p:sp>
      <p:sp>
        <p:nvSpPr>
          <p:cNvPr id="3" name="Content Placeholder 2"/>
          <p:cNvSpPr>
            <a:spLocks noGrp="1"/>
          </p:cNvSpPr>
          <p:nvPr>
            <p:ph idx="1"/>
          </p:nvPr>
        </p:nvSpPr>
        <p:spPr>
          <a:xfrm>
            <a:off x="457200" y="1094355"/>
            <a:ext cx="8229600" cy="5324757"/>
          </a:xfrm>
        </p:spPr>
        <p:txBody>
          <a:bodyPr>
            <a:normAutofit fontScale="70000" lnSpcReduction="20000"/>
          </a:bodyPr>
          <a:lstStyle/>
          <a:p>
            <a:r>
              <a:rPr lang="en-US" b="1" dirty="0" smtClean="0"/>
              <a:t>AstroVideo (</a:t>
            </a:r>
            <a:r>
              <a:rPr lang="en-US" dirty="0" smtClean="0"/>
              <a:t>COAA)  €25</a:t>
            </a:r>
          </a:p>
          <a:p>
            <a:pPr lvl="1"/>
            <a:r>
              <a:rPr lang="en-US" dirty="0"/>
              <a:t>AstroVideo uses any Windows-compatible video capture device </a:t>
            </a:r>
            <a:r>
              <a:rPr lang="en-US" dirty="0" smtClean="0"/>
              <a:t>to create </a:t>
            </a:r>
            <a:r>
              <a:rPr lang="en-US" dirty="0"/>
              <a:t>an effect similar to long exposure photography, </a:t>
            </a:r>
            <a:r>
              <a:rPr lang="en-US" dirty="0" smtClean="0"/>
              <a:t>by automatically </a:t>
            </a:r>
            <a:r>
              <a:rPr lang="en-US" dirty="0"/>
              <a:t>integrating a large number of video frames</a:t>
            </a:r>
            <a:r>
              <a:rPr lang="en-US" dirty="0" smtClean="0"/>
              <a:t>. Astrovideo </a:t>
            </a:r>
            <a:r>
              <a:rPr lang="en-US" dirty="0"/>
              <a:t>captures and superimposes hundreds of video frames </a:t>
            </a:r>
            <a:r>
              <a:rPr lang="en-US" dirty="0" smtClean="0"/>
              <a:t>to achieve </a:t>
            </a:r>
            <a:r>
              <a:rPr lang="en-US" dirty="0"/>
              <a:t>far greater sensitivity than is normally possible with </a:t>
            </a:r>
            <a:r>
              <a:rPr lang="en-US" dirty="0" smtClean="0"/>
              <a:t>a low-</a:t>
            </a:r>
            <a:r>
              <a:rPr lang="en-US" dirty="0"/>
              <a:t>cost video camera.</a:t>
            </a:r>
            <a:endParaRPr lang="en-US" dirty="0" smtClean="0"/>
          </a:p>
          <a:p>
            <a:r>
              <a:rPr lang="en-US" b="1" dirty="0" smtClean="0"/>
              <a:t>AstroToaster</a:t>
            </a:r>
          </a:p>
          <a:p>
            <a:pPr lvl="1"/>
            <a:r>
              <a:rPr lang="en-US" dirty="0"/>
              <a:t>AstroToaster is a freeware application for obtaining semi-live views of astronomical images </a:t>
            </a:r>
            <a:r>
              <a:rPr lang="en-US" dirty="0" smtClean="0"/>
              <a:t>using </a:t>
            </a:r>
            <a:r>
              <a:rPr lang="en-US" dirty="0"/>
              <a:t>a DSLR, </a:t>
            </a:r>
            <a:r>
              <a:rPr lang="en-US" dirty="0" smtClean="0"/>
              <a:t>CCD</a:t>
            </a:r>
            <a:r>
              <a:rPr lang="en-US" dirty="0"/>
              <a:t>  (or any camera that can produce static astronomical images)</a:t>
            </a:r>
            <a:endParaRPr lang="en-US" dirty="0" smtClean="0"/>
          </a:p>
          <a:p>
            <a:r>
              <a:rPr lang="en-US" b="1" dirty="0" smtClean="0"/>
              <a:t>AstroStack </a:t>
            </a:r>
            <a:r>
              <a:rPr lang="en-US" dirty="0" smtClean="0"/>
              <a:t> $39</a:t>
            </a:r>
          </a:p>
          <a:p>
            <a:pPr lvl="1"/>
            <a:r>
              <a:rPr lang="en-US" dirty="0"/>
              <a:t>AstroStack is a program that takes a series of images or a stream of video and combines them into one sharp </a:t>
            </a:r>
            <a:r>
              <a:rPr lang="en-US" dirty="0" smtClean="0"/>
              <a:t>noise free </a:t>
            </a:r>
            <a:r>
              <a:rPr lang="en-US" dirty="0"/>
              <a:t>picture. </a:t>
            </a:r>
            <a:endParaRPr lang="en-US" dirty="0" smtClean="0"/>
          </a:p>
          <a:p>
            <a:r>
              <a:rPr lang="en-US" b="1" dirty="0" smtClean="0"/>
              <a:t>AutoStakkert!2</a:t>
            </a:r>
          </a:p>
          <a:p>
            <a:pPr lvl="1"/>
            <a:r>
              <a:rPr lang="en-US" dirty="0"/>
              <a:t>AutoStakkert!2 (AS!2) is lucky imaging software used to automatically analyze, align, and stack images of the Sun, Moon and Planets </a:t>
            </a:r>
            <a:endParaRPr lang="en-US" dirty="0" smtClean="0"/>
          </a:p>
        </p:txBody>
      </p:sp>
    </p:spTree>
    <p:extLst>
      <p:ext uri="{BB962C8B-B14F-4D97-AF65-F5344CB8AC3E}">
        <p14:creationId xmlns:p14="http://schemas.microsoft.com/office/powerpoint/2010/main" val="15612170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86"/>
            <a:ext cx="8229600" cy="1143000"/>
          </a:xfrm>
        </p:spPr>
        <p:txBody>
          <a:bodyPr/>
          <a:lstStyle/>
          <a:p>
            <a:endParaRPr lang="en-US" dirty="0"/>
          </a:p>
        </p:txBody>
      </p:sp>
      <p:sp>
        <p:nvSpPr>
          <p:cNvPr id="3" name="Content Placeholder 2"/>
          <p:cNvSpPr>
            <a:spLocks noGrp="1"/>
          </p:cNvSpPr>
          <p:nvPr>
            <p:ph idx="1"/>
          </p:nvPr>
        </p:nvSpPr>
        <p:spPr>
          <a:xfrm>
            <a:off x="457200" y="646958"/>
            <a:ext cx="8229600" cy="6042856"/>
          </a:xfrm>
        </p:spPr>
        <p:txBody>
          <a:bodyPr>
            <a:normAutofit fontScale="62500" lnSpcReduction="20000"/>
          </a:bodyPr>
          <a:lstStyle/>
          <a:p>
            <a:pPr marL="0" indent="0">
              <a:buNone/>
            </a:pPr>
            <a:r>
              <a:rPr lang="en-US" dirty="0" smtClean="0">
                <a:latin typeface="Zapf Dingbats"/>
                <a:ea typeface="Zapf Dingbats"/>
                <a:cs typeface="Zapf Dingbats"/>
                <a:sym typeface="Zapf Dingbats"/>
              </a:rPr>
              <a:t>★</a:t>
            </a:r>
            <a:r>
              <a:rPr lang="en-US" dirty="0">
                <a:sym typeface="Zapf Dingbats"/>
              </a:rPr>
              <a:t> </a:t>
            </a:r>
            <a:r>
              <a:rPr lang="en-US" dirty="0" smtClean="0">
                <a:sym typeface="Zapf Dingbats"/>
              </a:rPr>
              <a:t>    </a:t>
            </a:r>
            <a:r>
              <a:rPr lang="en-US" b="1" dirty="0"/>
              <a:t>AviStack</a:t>
            </a:r>
          </a:p>
          <a:p>
            <a:pPr lvl="1"/>
            <a:r>
              <a:rPr lang="en-US" dirty="0"/>
              <a:t>AviStack is a freeware tool for astronomy that registers, stacks and processes movies and image sequences</a:t>
            </a:r>
            <a:r>
              <a:rPr lang="en-US" dirty="0" smtClean="0"/>
              <a:t>.</a:t>
            </a:r>
          </a:p>
          <a:p>
            <a:pPr>
              <a:buFont typeface="Zapf Dingbats" charset="0"/>
              <a:buChar char="★"/>
            </a:pPr>
            <a:r>
              <a:rPr lang="en-US" b="1" dirty="0" smtClean="0">
                <a:sym typeface="Zapf Dingbats"/>
              </a:rPr>
              <a:t>Deep Sky Stacker</a:t>
            </a:r>
          </a:p>
          <a:p>
            <a:pPr lvl="1"/>
            <a:r>
              <a:rPr lang="en-US" dirty="0" err="1" smtClean="0"/>
              <a:t>DeepSkyStacker</a:t>
            </a:r>
            <a:r>
              <a:rPr lang="en-US" dirty="0" smtClean="0"/>
              <a:t> is a freeware for astrophotographers that simplifies all the pre-processing steps of deep sky pictures.</a:t>
            </a:r>
          </a:p>
          <a:p>
            <a:pPr lvl="1"/>
            <a:r>
              <a:rPr lang="en-US" dirty="0" smtClean="0"/>
              <a:t>Registering, Stacking, View result, Export to Fits</a:t>
            </a:r>
          </a:p>
          <a:p>
            <a:pPr marL="0" indent="0">
              <a:buNone/>
            </a:pPr>
            <a:r>
              <a:rPr lang="en-US" dirty="0" smtClean="0">
                <a:latin typeface="Zapf Dingbats"/>
                <a:ea typeface="Zapf Dingbats"/>
                <a:cs typeface="Zapf Dingbats"/>
                <a:sym typeface="Zapf Dingbats"/>
              </a:rPr>
              <a:t>★</a:t>
            </a:r>
            <a:r>
              <a:rPr lang="en-US" dirty="0">
                <a:sym typeface="Zapf Dingbats"/>
              </a:rPr>
              <a:t> </a:t>
            </a:r>
            <a:r>
              <a:rPr lang="en-US" dirty="0" smtClean="0">
                <a:sym typeface="Zapf Dingbats"/>
              </a:rPr>
              <a:t>    </a:t>
            </a:r>
            <a:r>
              <a:rPr lang="en-US" b="1" dirty="0" smtClean="0"/>
              <a:t>IMerge</a:t>
            </a:r>
          </a:p>
          <a:p>
            <a:pPr lvl="1"/>
            <a:r>
              <a:rPr lang="en-US" dirty="0"/>
              <a:t>IMerge is a program which allows multiple images to be placed onto a large virtual 'canvas', and arranged to produce a single large composite image, or mosaic. In regions where multiple images overlap, the result is an average of all contributing images - this has the effect of improving the signal/noise ratio.</a:t>
            </a:r>
          </a:p>
          <a:p>
            <a:r>
              <a:rPr lang="en-US" b="1" dirty="0" smtClean="0"/>
              <a:t>K3CCDTools</a:t>
            </a:r>
            <a:r>
              <a:rPr lang="en-US" dirty="0" smtClean="0"/>
              <a:t>  $49.99</a:t>
            </a:r>
          </a:p>
          <a:p>
            <a:pPr lvl="1"/>
            <a:r>
              <a:rPr lang="en-US" dirty="0"/>
              <a:t>K3CCDTools is a Windows application dedicated for astro-imaging. It includes video-capturing (supporting wide range of video capture devices), auto-guiding and frame aligning and stacking / summing. It also provides simple image post-processing</a:t>
            </a:r>
            <a:r>
              <a:rPr lang="en-US" dirty="0" smtClean="0"/>
              <a:t>.</a:t>
            </a:r>
          </a:p>
          <a:p>
            <a:r>
              <a:rPr lang="en-US" b="1" dirty="0" err="1" smtClean="0"/>
              <a:t>ImageTOOLSca</a:t>
            </a:r>
            <a:r>
              <a:rPr lang="en-US" b="1" dirty="0" smtClean="0"/>
              <a:t>  </a:t>
            </a:r>
            <a:r>
              <a:rPr lang="en-US" dirty="0" smtClean="0"/>
              <a:t>€25</a:t>
            </a:r>
          </a:p>
          <a:p>
            <a:pPr lvl="1"/>
            <a:r>
              <a:rPr lang="en-US" dirty="0"/>
              <a:t>ImageTOOLSca is a package containing 2 applications, </a:t>
            </a:r>
            <a:r>
              <a:rPr lang="en-US" b="1" dirty="0"/>
              <a:t>ImageVIEWca</a:t>
            </a:r>
            <a:r>
              <a:rPr lang="en-US" dirty="0"/>
              <a:t> for image viewing and processing, and </a:t>
            </a:r>
            <a:r>
              <a:rPr lang="en-US" b="1" dirty="0"/>
              <a:t>ImageHEADca</a:t>
            </a:r>
            <a:r>
              <a:rPr lang="en-US" dirty="0"/>
              <a:t> for viewing FITS and EXIF headers without having to opening the actual image.</a:t>
            </a:r>
          </a:p>
          <a:p>
            <a:pPr lvl="1"/>
            <a:endParaRPr lang="en-US" dirty="0" smtClean="0"/>
          </a:p>
        </p:txBody>
      </p:sp>
    </p:spTree>
    <p:extLst>
      <p:ext uri="{BB962C8B-B14F-4D97-AF65-F5344CB8AC3E}">
        <p14:creationId xmlns:p14="http://schemas.microsoft.com/office/powerpoint/2010/main" val="380623856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85000" lnSpcReduction="10000"/>
          </a:bodyPr>
          <a:lstStyle/>
          <a:p>
            <a:r>
              <a:rPr lang="en-US" b="1" dirty="0"/>
              <a:t>RegiStar </a:t>
            </a:r>
            <a:r>
              <a:rPr lang="en-US" dirty="0"/>
              <a:t>  $149</a:t>
            </a:r>
          </a:p>
          <a:p>
            <a:pPr lvl="1"/>
            <a:r>
              <a:rPr lang="en-US" dirty="0"/>
              <a:t>RegiStar is a one-of-a-kind program that fully automates the task of aligning digital astronomical images. RegiStar shifts, rotates, and deforms as needed to precisely align images, even if they are at different scales or orientations or have been produced with different optical systems.</a:t>
            </a:r>
          </a:p>
          <a:p>
            <a:pPr marL="0" indent="0">
              <a:buNone/>
            </a:pPr>
            <a:r>
              <a:rPr lang="en-US" dirty="0">
                <a:latin typeface="Zapf Dingbats"/>
                <a:ea typeface="Zapf Dingbats"/>
                <a:cs typeface="Zapf Dingbats"/>
                <a:sym typeface="Zapf Dingbats"/>
              </a:rPr>
              <a:t>★  </a:t>
            </a:r>
            <a:r>
              <a:rPr lang="en-US" dirty="0" smtClean="0">
                <a:sym typeface="Zapf Dingbats"/>
              </a:rPr>
              <a:t> </a:t>
            </a:r>
            <a:r>
              <a:rPr lang="en-US" b="1" dirty="0"/>
              <a:t>RegiStax</a:t>
            </a:r>
          </a:p>
          <a:p>
            <a:pPr lvl="1"/>
            <a:r>
              <a:rPr lang="en-US" dirty="0"/>
              <a:t>RegiStax </a:t>
            </a:r>
            <a:r>
              <a:rPr lang="en-US" dirty="0" smtClean="0"/>
              <a:t>image </a:t>
            </a:r>
            <a:r>
              <a:rPr lang="en-US" dirty="0"/>
              <a:t>processing </a:t>
            </a:r>
            <a:r>
              <a:rPr lang="en-US" dirty="0" smtClean="0"/>
              <a:t>software </a:t>
            </a:r>
            <a:r>
              <a:rPr lang="en-US" dirty="0"/>
              <a:t>for amateur astrophotographers. </a:t>
            </a:r>
            <a:r>
              <a:rPr lang="en-US" dirty="0" smtClean="0"/>
              <a:t>Its </a:t>
            </a:r>
            <a:r>
              <a:rPr lang="en-US" dirty="0"/>
              <a:t>purpose is to produce enhanced images astronomic observations through </a:t>
            </a:r>
            <a:r>
              <a:rPr lang="en-US" dirty="0" smtClean="0"/>
              <a:t>combining consecutive </a:t>
            </a:r>
            <a:r>
              <a:rPr lang="en-US" dirty="0"/>
              <a:t>photographs (an image “stack”) of some scene that were taken over a short period of time.</a:t>
            </a:r>
          </a:p>
          <a:p>
            <a:pPr lvl="1"/>
            <a:endParaRPr lang="en-US" dirty="0"/>
          </a:p>
          <a:p>
            <a:endParaRPr lang="en-US" dirty="0"/>
          </a:p>
        </p:txBody>
      </p:sp>
    </p:spTree>
    <p:extLst>
      <p:ext uri="{BB962C8B-B14F-4D97-AF65-F5344CB8AC3E}">
        <p14:creationId xmlns:p14="http://schemas.microsoft.com/office/powerpoint/2010/main" val="224899602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Registax – AviStack Comparison</a:t>
            </a:r>
            <a:endParaRPr lang="en-US" dirty="0"/>
          </a:p>
        </p:txBody>
      </p:sp>
      <p:pic>
        <p:nvPicPr>
          <p:cNvPr id="4" name="Content Placeholder 3" descr="Theophilus1.gif"/>
          <p:cNvPicPr>
            <a:picLocks noGrp="1" noChangeAspect="1"/>
          </p:cNvPicPr>
          <p:nvPr>
            <p:ph idx="1"/>
          </p:nvPr>
        </p:nvPicPr>
        <p:blipFill>
          <a:blip r:embed="rId2">
            <a:extLst>
              <a:ext uri="{28A0092B-C50C-407E-A947-70E740481C1C}">
                <a14:useLocalDpi xmlns:a14="http://schemas.microsoft.com/office/drawing/2010/main" val="0"/>
              </a:ext>
            </a:extLst>
          </a:blip>
          <a:srcRect t="-22689" b="-22689"/>
          <a:stretch>
            <a:fillRect/>
          </a:stretch>
        </p:blipFill>
        <p:spPr/>
      </p:pic>
    </p:spTree>
    <p:extLst>
      <p:ext uri="{BB962C8B-B14F-4D97-AF65-F5344CB8AC3E}">
        <p14:creationId xmlns:p14="http://schemas.microsoft.com/office/powerpoint/2010/main" val="129823605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Thank you for listening &amp; come join us at the AISIG</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pPr marL="0" indent="0" algn="ctr">
              <a:buNone/>
            </a:pPr>
            <a:r>
              <a:rPr lang="en-US" dirty="0" smtClean="0"/>
              <a:t>Clear skies!</a:t>
            </a:r>
            <a:endParaRPr lang="en-US" dirty="0"/>
          </a:p>
        </p:txBody>
      </p:sp>
    </p:spTree>
    <p:extLst>
      <p:ext uri="{BB962C8B-B14F-4D97-AF65-F5344CB8AC3E}">
        <p14:creationId xmlns:p14="http://schemas.microsoft.com/office/powerpoint/2010/main" val="377080225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71853975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AISIG Meeting -- February 8</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At this meeting we will have a special guest lecture by</a:t>
            </a:r>
          </a:p>
          <a:p>
            <a:pPr marL="0" indent="0">
              <a:buNone/>
            </a:pPr>
            <a:r>
              <a:rPr lang="en-US" dirty="0"/>
              <a:t>	</a:t>
            </a:r>
            <a:r>
              <a:rPr lang="en-US" dirty="0" smtClean="0"/>
              <a:t>		Dr. John Hayes, University of Arizona</a:t>
            </a:r>
          </a:p>
          <a:p>
            <a:pPr marL="0" indent="0">
              <a:buNone/>
            </a:pPr>
            <a:r>
              <a:rPr lang="en-US" dirty="0"/>
              <a:t>	</a:t>
            </a:r>
            <a:r>
              <a:rPr lang="en-US" dirty="0" smtClean="0"/>
              <a:t>		Adjunct Professor of Optical Sciences </a:t>
            </a:r>
          </a:p>
          <a:p>
            <a:pPr marL="0" indent="0">
              <a:buNone/>
            </a:pPr>
            <a:endParaRPr lang="en-US" dirty="0"/>
          </a:p>
          <a:p>
            <a:pPr marL="0" indent="0">
              <a:buNone/>
            </a:pPr>
            <a:r>
              <a:rPr lang="en-US" dirty="0" smtClean="0"/>
              <a:t>His topic will be</a:t>
            </a:r>
          </a:p>
          <a:p>
            <a:pPr marL="0" indent="0">
              <a:buNone/>
            </a:pPr>
            <a:endParaRPr lang="en-US" dirty="0" smtClean="0"/>
          </a:p>
          <a:p>
            <a:pPr marL="0" indent="0">
              <a:buNone/>
            </a:pPr>
            <a:r>
              <a:rPr lang="en-US" dirty="0" smtClean="0"/>
              <a:t>"High </a:t>
            </a:r>
            <a:r>
              <a:rPr lang="en-US" dirty="0"/>
              <a:t>Quality </a:t>
            </a:r>
            <a:r>
              <a:rPr lang="en-US" dirty="0" err="1" smtClean="0"/>
              <a:t>Astro</a:t>
            </a:r>
            <a:r>
              <a:rPr lang="en-US" dirty="0"/>
              <a:t>-Imaging, The Eight Keys to </a:t>
            </a:r>
            <a:r>
              <a:rPr lang="en-US" dirty="0" smtClean="0"/>
              <a:t>Success"</a:t>
            </a:r>
            <a:endParaRPr lang="en-US" dirty="0"/>
          </a:p>
          <a:p>
            <a:pPr marL="0" indent="0">
              <a:buNone/>
            </a:pPr>
            <a:r>
              <a:rPr lang="en-US" dirty="0" smtClean="0"/>
              <a:t>	</a:t>
            </a:r>
            <a:endParaRPr lang="en-US" dirty="0"/>
          </a:p>
        </p:txBody>
      </p:sp>
    </p:spTree>
    <p:extLst>
      <p:ext uri="{BB962C8B-B14F-4D97-AF65-F5344CB8AC3E}">
        <p14:creationId xmlns:p14="http://schemas.microsoft.com/office/powerpoint/2010/main" val="395346439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51 46 subs V4-6 cropped 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219" y="-474128"/>
            <a:ext cx="10806795" cy="7636802"/>
          </a:xfrm>
          <a:prstGeom prst="rect">
            <a:avLst/>
          </a:prstGeom>
        </p:spPr>
      </p:pic>
    </p:spTree>
    <p:extLst>
      <p:ext uri="{BB962C8B-B14F-4D97-AF65-F5344CB8AC3E}">
        <p14:creationId xmlns:p14="http://schemas.microsoft.com/office/powerpoint/2010/main" val="6471848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There are many good books to guide you</a:t>
            </a:r>
            <a:endParaRPr lang="en-US" dirty="0"/>
          </a:p>
        </p:txBody>
      </p:sp>
      <p:sp>
        <p:nvSpPr>
          <p:cNvPr id="3" name="Content Placeholder 2"/>
          <p:cNvSpPr>
            <a:spLocks noGrp="1"/>
          </p:cNvSpPr>
          <p:nvPr>
            <p:ph idx="1"/>
          </p:nvPr>
        </p:nvSpPr>
        <p:spPr>
          <a:xfrm>
            <a:off x="598303" y="1929606"/>
            <a:ext cx="8229600" cy="4525963"/>
          </a:xfrm>
        </p:spPr>
        <p:txBody>
          <a:bodyPr>
            <a:normAutofit fontScale="92500" lnSpcReduction="10000"/>
          </a:bodyPr>
          <a:lstStyle/>
          <a:p>
            <a:pPr marL="0" indent="0">
              <a:buNone/>
            </a:pPr>
            <a:r>
              <a:rPr lang="en-US" sz="3600" b="1" dirty="0" smtClean="0">
                <a:latin typeface="Zapf Dingbats"/>
                <a:ea typeface="Zapf Dingbats"/>
                <a:cs typeface="Zapf Dingbats"/>
                <a:sym typeface="Zapf Dingbats"/>
              </a:rPr>
              <a:t>★ </a:t>
            </a:r>
            <a:r>
              <a:rPr lang="en-US" sz="3600" b="1" dirty="0" smtClean="0"/>
              <a:t>Budget </a:t>
            </a:r>
            <a:r>
              <a:rPr lang="en-US" sz="3600" b="1" dirty="0"/>
              <a:t>Astrophotography: Capture </a:t>
            </a:r>
            <a:r>
              <a:rPr lang="en-US" sz="3600" b="1" dirty="0" smtClean="0"/>
              <a:t>the                  	Cosmos </a:t>
            </a:r>
            <a:r>
              <a:rPr lang="en-US" sz="3600" b="1" dirty="0"/>
              <a:t>Without Breaking the Bank, 	</a:t>
            </a:r>
          </a:p>
          <a:p>
            <a:pPr marL="457200" lvl="1" indent="0">
              <a:buNone/>
            </a:pPr>
            <a:r>
              <a:rPr lang="en-US" sz="3000" dirty="0"/>
              <a:t>William Becker</a:t>
            </a:r>
          </a:p>
          <a:p>
            <a:pPr marL="0" indent="0">
              <a:buNone/>
            </a:pPr>
            <a:r>
              <a:rPr lang="en-US" b="1" dirty="0" smtClean="0">
                <a:latin typeface="Zapf Dingbats"/>
                <a:ea typeface="Zapf Dingbats"/>
                <a:cs typeface="Zapf Dingbats"/>
                <a:sym typeface="Zapf Dingbats"/>
              </a:rPr>
              <a:t>★ </a:t>
            </a:r>
            <a:r>
              <a:rPr lang="en-US" b="1" dirty="0" smtClean="0"/>
              <a:t>Getting Started: Budget Astrophotography,</a:t>
            </a:r>
          </a:p>
          <a:p>
            <a:pPr marL="457200" lvl="1" indent="0">
              <a:buNone/>
            </a:pPr>
            <a:r>
              <a:rPr lang="en-US" dirty="0" smtClean="0"/>
              <a:t>Alan Hall</a:t>
            </a:r>
            <a:endParaRPr lang="en-US" dirty="0"/>
          </a:p>
          <a:p>
            <a:r>
              <a:rPr lang="en-US" b="1" dirty="0" smtClean="0"/>
              <a:t>Guide to Astrophotography with DSLR Cameras</a:t>
            </a:r>
            <a:r>
              <a:rPr lang="en-US" dirty="0" smtClean="0"/>
              <a:t>,  Jerry Lodrigus</a:t>
            </a:r>
          </a:p>
          <a:p>
            <a:r>
              <a:rPr lang="en-US" b="1" dirty="0" smtClean="0"/>
              <a:t>Digital SLR Astrophotography, </a:t>
            </a:r>
          </a:p>
          <a:p>
            <a:pPr lvl="1"/>
            <a:r>
              <a:rPr lang="en-US" dirty="0"/>
              <a:t>Michael </a:t>
            </a:r>
            <a:r>
              <a:rPr lang="en-US" dirty="0" smtClean="0"/>
              <a:t>Covington</a:t>
            </a:r>
            <a:endParaRPr lang="en-US" dirty="0"/>
          </a:p>
        </p:txBody>
      </p:sp>
    </p:spTree>
    <p:extLst>
      <p:ext uri="{BB962C8B-B14F-4D97-AF65-F5344CB8AC3E}">
        <p14:creationId xmlns:p14="http://schemas.microsoft.com/office/powerpoint/2010/main" val="212197026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When in Doubt</a:t>
            </a:r>
            <a:endParaRPr lang="en-US" dirty="0"/>
          </a:p>
        </p:txBody>
      </p:sp>
      <p:sp>
        <p:nvSpPr>
          <p:cNvPr id="3" name="Content Placeholder 2"/>
          <p:cNvSpPr>
            <a:spLocks noGrp="1"/>
          </p:cNvSpPr>
          <p:nvPr>
            <p:ph idx="1"/>
          </p:nvPr>
        </p:nvSpPr>
        <p:spPr/>
        <p:txBody>
          <a:bodyPr>
            <a:normAutofit fontScale="92500"/>
          </a:bodyPr>
          <a:lstStyle/>
          <a:p>
            <a:pPr marL="0" indent="0" algn="ctr">
              <a:buNone/>
            </a:pPr>
            <a:r>
              <a:rPr lang="en-US" dirty="0" smtClean="0"/>
              <a:t>GOOGLE It!</a:t>
            </a:r>
          </a:p>
          <a:p>
            <a:endParaRPr lang="en-US" dirty="0"/>
          </a:p>
          <a:p>
            <a:r>
              <a:rPr lang="en-US" dirty="0" smtClean="0"/>
              <a:t>There are many helpful tutorials, YouTube videos, and how-to pages out there to supplement what these books contain! You can usually find what you want searching on a few key words.</a:t>
            </a:r>
          </a:p>
          <a:p>
            <a:r>
              <a:rPr lang="en-US" dirty="0" smtClean="0"/>
              <a:t>If anything, you may need to spend time sifting through a bunch of similar pages until you find the one that is the clearest explanation for you.</a:t>
            </a:r>
            <a:endParaRPr lang="en-US" dirty="0"/>
          </a:p>
        </p:txBody>
      </p:sp>
    </p:spTree>
    <p:extLst>
      <p:ext uri="{BB962C8B-B14F-4D97-AF65-F5344CB8AC3E}">
        <p14:creationId xmlns:p14="http://schemas.microsoft.com/office/powerpoint/2010/main" val="41734680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22655</TotalTime>
  <Words>3411</Words>
  <Application>Microsoft Macintosh PowerPoint</Application>
  <PresentationFormat>On-screen Show (4:3)</PresentationFormat>
  <Paragraphs>315</Paragraphs>
  <Slides>79</Slides>
  <Notes>23</Notes>
  <HiddenSlides>0</HiddenSlides>
  <MMClips>1</MMClips>
  <ScaleCrop>false</ScaleCrop>
  <HeadingPairs>
    <vt:vector size="4" baseType="variant">
      <vt:variant>
        <vt:lpstr>Theme</vt:lpstr>
      </vt:variant>
      <vt:variant>
        <vt:i4>2</vt:i4>
      </vt:variant>
      <vt:variant>
        <vt:lpstr>Slide Titles</vt:lpstr>
      </vt:variant>
      <vt:variant>
        <vt:i4>79</vt:i4>
      </vt:variant>
    </vt:vector>
  </HeadingPairs>
  <TitlesOfParts>
    <vt:vector size="81" baseType="lpstr">
      <vt:lpstr>Office Theme</vt:lpstr>
      <vt:lpstr>Custom Design</vt:lpstr>
      <vt:lpstr>Getting Started with Astrophotography</vt:lpstr>
      <vt:lpstr>PowerPoint Presentation</vt:lpstr>
      <vt:lpstr>Astro-Imaging Can Be Intimidating!</vt:lpstr>
      <vt:lpstr>What Do You Want to Do?</vt:lpstr>
      <vt:lpstr>Goals of this talk</vt:lpstr>
      <vt:lpstr>NoSTAAFL</vt:lpstr>
      <vt:lpstr>You Need to Make an Investment</vt:lpstr>
      <vt:lpstr>There are many good books to guide you</vt:lpstr>
      <vt:lpstr>When in Doubt</vt:lpstr>
      <vt:lpstr>Image Processing Helps</vt:lpstr>
      <vt:lpstr>A Few Words About Cameras</vt:lpstr>
      <vt:lpstr>Shooting the Stars</vt:lpstr>
      <vt:lpstr>The Moon, Venus, Mars, Jupiter, &amp; Jovian Satellites</vt:lpstr>
      <vt:lpstr>OK, the Earth Spins on Its Axis</vt:lpstr>
      <vt:lpstr>A Single Longer Exposure</vt:lpstr>
      <vt:lpstr>Some Image Processing Magic: Stacking Multiple Images!</vt:lpstr>
      <vt:lpstr>A nightscape made from stacked exposures</vt:lpstr>
      <vt:lpstr>YouTube Tutorials for Taking &amp; Stacking Untracked Pictures</vt:lpstr>
      <vt:lpstr>M31 – Final Stacked Image</vt:lpstr>
      <vt:lpstr>OK, Let’s Look at Tracking</vt:lpstr>
      <vt:lpstr>DSLR on a Barn Door Tracker</vt:lpstr>
      <vt:lpstr>“Barn Door” Image of Orion</vt:lpstr>
      <vt:lpstr>Piggy Backing the  Camera</vt:lpstr>
      <vt:lpstr>A “Piggy Backed” Image</vt:lpstr>
      <vt:lpstr>Now, Onto a Telescope</vt:lpstr>
      <vt:lpstr>Three modes of imaging</vt:lpstr>
      <vt:lpstr>Prime Focus Imaging</vt:lpstr>
      <vt:lpstr>PowerPoint Presentation</vt:lpstr>
      <vt:lpstr>PowerPoint Presentation</vt:lpstr>
      <vt:lpstr>PowerPoint Presentation</vt:lpstr>
      <vt:lpstr>Solar Eyepiece Projection</vt:lpstr>
      <vt:lpstr>Eyepiece Projection</vt:lpstr>
      <vt:lpstr>Barlow Projection</vt:lpstr>
      <vt:lpstr>PowerPoint Presentation</vt:lpstr>
      <vt:lpstr>Afocal Imaging</vt:lpstr>
      <vt:lpstr>Afocal Imaging with a Cellphone Camera</vt:lpstr>
      <vt:lpstr>You can do better than hand holding the camera!</vt:lpstr>
      <vt:lpstr>PowerPoint Presentation</vt:lpstr>
      <vt:lpstr>PowerPoint Presentation</vt:lpstr>
      <vt:lpstr>CCD Cameras for Astronomy</vt:lpstr>
      <vt:lpstr>The CCD Revolution</vt:lpstr>
      <vt:lpstr>QCUIAG</vt:lpstr>
      <vt:lpstr>Deep Sky Objects</vt:lpstr>
      <vt:lpstr>Why has Webcam Imaging Faded Away?</vt:lpstr>
      <vt:lpstr>Economical Commercial Options</vt:lpstr>
      <vt:lpstr>The Moon with my ETX90 &amp; webcam</vt:lpstr>
      <vt:lpstr>Lunar Mosaic </vt:lpstr>
      <vt:lpstr>Jupiter Rotation Video</vt:lpstr>
      <vt:lpstr>Lucky Imaging</vt:lpstr>
      <vt:lpstr>Video Astronomy: Instant Gratification</vt:lpstr>
      <vt:lpstr>Off chip Video Integration</vt:lpstr>
      <vt:lpstr>The Sammy Camera</vt:lpstr>
      <vt:lpstr>Single frame of M27</vt:lpstr>
      <vt:lpstr>M27</vt:lpstr>
      <vt:lpstr>M57</vt:lpstr>
      <vt:lpstr>M82</vt:lpstr>
      <vt:lpstr>M13</vt:lpstr>
      <vt:lpstr>M18 (Lagoon)</vt:lpstr>
      <vt:lpstr>M20 (Trifid)</vt:lpstr>
      <vt:lpstr>Horsehead</vt:lpstr>
      <vt:lpstr>M31 with a 6” f/5 </vt:lpstr>
      <vt:lpstr>M42/43</vt:lpstr>
      <vt:lpstr>Trapezium</vt:lpstr>
      <vt:lpstr>Drift Integration</vt:lpstr>
      <vt:lpstr>Coma Berenices – Drift Integration Disabled</vt:lpstr>
      <vt:lpstr>Coma Berenices – Drift Integration Enabled</vt:lpstr>
      <vt:lpstr>Some Software Pointers</vt:lpstr>
      <vt:lpstr>Some Options</vt:lpstr>
      <vt:lpstr>PowerPoint Presentation</vt:lpstr>
      <vt:lpstr>General Purpose Programs</vt:lpstr>
      <vt:lpstr>PowerPoint Presentation</vt:lpstr>
      <vt:lpstr>Registration &amp; Stacking Programs</vt:lpstr>
      <vt:lpstr>PowerPoint Presentation</vt:lpstr>
      <vt:lpstr>PowerPoint Presentation</vt:lpstr>
      <vt:lpstr>Registax – AviStack Comparison</vt:lpstr>
      <vt:lpstr>Thank you for listening &amp; come join us at the AISIG</vt:lpstr>
      <vt:lpstr>PowerPoint Presentation</vt:lpstr>
      <vt:lpstr>AISIG Meeting -- February 8</vt:lpstr>
      <vt:lpstr>PowerPoint Presentation</vt:lpstr>
    </vt:vector>
  </TitlesOfParts>
  <Company>Institute for Astronomy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with Astrophotography</dc:title>
  <dc:creator>James Heasley</dc:creator>
  <cp:lastModifiedBy>James Heasley</cp:lastModifiedBy>
  <cp:revision>153</cp:revision>
  <cp:lastPrinted>2015-12-04T21:35:51Z</cp:lastPrinted>
  <dcterms:created xsi:type="dcterms:W3CDTF">2015-11-19T17:23:39Z</dcterms:created>
  <dcterms:modified xsi:type="dcterms:W3CDTF">2016-02-05T20:53:11Z</dcterms:modified>
</cp:coreProperties>
</file>